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10.xml" ContentType="application/vnd.openxmlformats-officedocument.presentationml.notesSlide+xml"/>
  <Override PartName="/ppt/comments/comment3.xml" ContentType="application/vnd.openxmlformats-officedocument.presentationml.comments+xml"/>
  <Override PartName="/ppt/notesSlides/notesSlide11.xml" ContentType="application/vnd.openxmlformats-officedocument.presentationml.notesSlide+xml"/>
  <Override PartName="/ppt/comments/comment4.xml" ContentType="application/vnd.openxmlformats-officedocument.presentationml.comments+xml"/>
  <Override PartName="/ppt/comments/comment5.xml" ContentType="application/vnd.openxmlformats-officedocument.presentationml.comment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omments/comment6.xml" ContentType="application/vnd.openxmlformats-officedocument.presentationml.comments+xml"/>
  <Override PartName="/ppt/notesSlides/notesSlide15.xml" ContentType="application/vnd.openxmlformats-officedocument.presentationml.notesSlide+xml"/>
  <Override PartName="/ppt/comments/comment7.xml" ContentType="application/vnd.openxmlformats-officedocument.presentationml.comments+xml"/>
  <Override PartName="/ppt/notesSlides/notesSlide16.xml" ContentType="application/vnd.openxmlformats-officedocument.presentationml.notesSlide+xml"/>
  <Override PartName="/ppt/comments/comment8.xml" ContentType="application/vnd.openxmlformats-officedocument.presentationml.comments+xml"/>
  <Override PartName="/ppt/notesSlides/notesSlide17.xml" ContentType="application/vnd.openxmlformats-officedocument.presentationml.notesSlide+xml"/>
  <Override PartName="/ppt/comments/comment9.xml" ContentType="application/vnd.openxmlformats-officedocument.presentationml.comments+xml"/>
  <Override PartName="/ppt/notesSlides/notesSlide18.xml" ContentType="application/vnd.openxmlformats-officedocument.presentationml.notesSlide+xml"/>
  <Override PartName="/ppt/comments/comment10.xml" ContentType="application/vnd.openxmlformats-officedocument.presentationml.comments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omments/comment11.xml" ContentType="application/vnd.openxmlformats-officedocument.presentationml.comments+xml"/>
  <Override PartName="/ppt/notesSlides/notesSlide22.xml" ContentType="application/vnd.openxmlformats-officedocument.presentationml.notesSlide+xml"/>
  <Override PartName="/ppt/comments/comment12.xml" ContentType="application/vnd.openxmlformats-officedocument.presentationml.comments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comments/comment13.xml" ContentType="application/vnd.openxmlformats-officedocument.presentationml.comments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comments/comment14.xml" ContentType="application/vnd.openxmlformats-officedocument.presentationml.comments+xml"/>
  <Override PartName="/ppt/comments/comment15.xml" ContentType="application/vnd.openxmlformats-officedocument.presentationml.comments+xml"/>
  <Override PartName="/ppt/comments/comment16.xml" ContentType="application/vnd.openxmlformats-officedocument.presentationml.comments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1"/>
  </p:notesMasterIdLst>
  <p:handoutMasterIdLst>
    <p:handoutMasterId r:id="rId42"/>
  </p:handoutMasterIdLst>
  <p:sldIdLst>
    <p:sldId id="256" r:id="rId2"/>
    <p:sldId id="257" r:id="rId3"/>
    <p:sldId id="286" r:id="rId4"/>
    <p:sldId id="278" r:id="rId5"/>
    <p:sldId id="335" r:id="rId6"/>
    <p:sldId id="310" r:id="rId7"/>
    <p:sldId id="313" r:id="rId8"/>
    <p:sldId id="309" r:id="rId9"/>
    <p:sldId id="328" r:id="rId10"/>
    <p:sldId id="326" r:id="rId11"/>
    <p:sldId id="327" r:id="rId12"/>
    <p:sldId id="336" r:id="rId13"/>
    <p:sldId id="308" r:id="rId14"/>
    <p:sldId id="338" r:id="rId15"/>
    <p:sldId id="288" r:id="rId16"/>
    <p:sldId id="284" r:id="rId17"/>
    <p:sldId id="315" r:id="rId18"/>
    <p:sldId id="318" r:id="rId19"/>
    <p:sldId id="290" r:id="rId20"/>
    <p:sldId id="316" r:id="rId21"/>
    <p:sldId id="293" r:id="rId22"/>
    <p:sldId id="297" r:id="rId23"/>
    <p:sldId id="317" r:id="rId24"/>
    <p:sldId id="307" r:id="rId25"/>
    <p:sldId id="323" r:id="rId26"/>
    <p:sldId id="330" r:id="rId27"/>
    <p:sldId id="331" r:id="rId28"/>
    <p:sldId id="332" r:id="rId29"/>
    <p:sldId id="294" r:id="rId30"/>
    <p:sldId id="337" r:id="rId31"/>
    <p:sldId id="311" r:id="rId32"/>
    <p:sldId id="320" r:id="rId33"/>
    <p:sldId id="333" r:id="rId34"/>
    <p:sldId id="334" r:id="rId35"/>
    <p:sldId id="322" r:id="rId36"/>
    <p:sldId id="319" r:id="rId37"/>
    <p:sldId id="295" r:id="rId38"/>
    <p:sldId id="300" r:id="rId39"/>
    <p:sldId id="296" r:id="rId40"/>
  </p:sldIdLst>
  <p:sldSz cx="9144000" cy="6858000" type="screen4x3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ristina" initials="C" lastIdx="9" clrIdx="0"/>
  <p:cmAuthor id="2" name="Javier Fuentes Fernández" initials="JFF" lastIdx="30" clrIdx="1">
    <p:extLst>
      <p:ext uri="{19B8F6BF-5375-455C-9EA6-DF929625EA0E}">
        <p15:presenceInfo xmlns:p15="http://schemas.microsoft.com/office/powerpoint/2012/main" userId="95762f98a53c122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6357" autoAdjust="0"/>
  </p:normalViewPr>
  <p:slideViewPr>
    <p:cSldViewPr snapToGrid="0">
      <p:cViewPr varScale="1">
        <p:scale>
          <a:sx n="106" d="100"/>
          <a:sy n="106" d="100"/>
        </p:scale>
        <p:origin x="1800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handoutMaster" Target="handoutMasters/handoutMaster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commentAuthors" Target="commentAuthor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0-12-15T19:37:23.625" idx="30">
    <p:pos x="10" y="10"/>
    <p:text>Esto es posible debido a las diferentes vntajas que presenta este sistema frente a métodos actuales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10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0-12-11T13:41:09.685" idx="22">
    <p:pos x="10" y="10"/>
    <p:text>permite tener 5 redes distintas, permite utilizarlas de manera individual enc aso de que falten modalidades. Destacar el entrenamiento individual de la micro. Esto permite relacionar cada arquitectura en el clasificador final</p:text>
    <p:extLst>
      <p:ext uri="{C676402C-5697-4E1C-873F-D02D1690AC5C}">
        <p15:threadingInfo xmlns:p15="http://schemas.microsoft.com/office/powerpoint/2012/main" timeZoneBias="-60"/>
      </p:ext>
    </p:extLst>
  </p:cm>
  <p:cm authorId="2" dt="2020-12-11T13:42:46.089" idx="23">
    <p:pos x="146" y="146"/>
    <p:text>Clasificador de salida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1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0-12-11T13:43:16.217" idx="24">
    <p:pos x="146" y="146"/>
    <p:text>aumento de datos ya existentes. Aumento sintético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1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0-12-11T13:45:12.843" idx="25">
    <p:pos x="10" y="10"/>
    <p:text>Explicar cada una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1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0-12-11T13:47:46.226" idx="26">
    <p:pos x="10" y="10"/>
    <p:text>trata de que ladistribucionde prediciones se parezaca lo mas posible a las dist real. Similitud entre ambas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1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0-12-03T02:24:36.296" idx="4">
    <p:pos x="10" y="10"/>
    <p:text>Calculado respoecto al centroide del etiquetado y la predicción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1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0-12-11T13:50:48.221" idx="27">
    <p:pos x="10" y="10"/>
    <p:text>Indicar la complejidad de mejorar estois resultados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1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0-12-11T13:51:20.443" idx="28">
    <p:pos x="10" y="10"/>
    <p:text>comentar desequilibrio de diagonal. Predice mejor positivos que negativos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0-12-11T13:15:35.218" idx="5">
    <p:pos x="10" y="10"/>
    <p:text>Se cometa max pero hay otros pooling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0-12-11T13:17:45.716" idx="6">
    <p:pos x="999" y="3070"/>
    <p:text>Filtros entrenables para buscar caracterists oncretas,ejemplo caras, ojos, nariz, etc.</p:text>
    <p:extLst>
      <p:ext uri="{C676402C-5697-4E1C-873F-D02D1690AC5C}">
        <p15:threadingInfo xmlns:p15="http://schemas.microsoft.com/office/powerpoint/2012/main" timeZoneBias="-60"/>
      </p:ext>
    </p:extLst>
  </p:cm>
  <p:cm authorId="2" dt="2020-12-11T13:19:17.051" idx="7">
    <p:pos x="10" y="10"/>
    <p:text>3d para establecer relaciones en altura que permiten caracterizar mejor la forma de als anomalias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0-12-11T13:19:56.387" idx="8">
    <p:pos x="10" y="10"/>
    <p:text>destcar al no linealidad, sin esto serian solo sistemas no lineales, los problemas no lo son</p:text>
    <p:extLst>
      <p:ext uri="{C676402C-5697-4E1C-873F-D02D1690AC5C}">
        <p15:threadingInfo xmlns:p15="http://schemas.microsoft.com/office/powerpoint/2012/main" timeZoneBias="-60"/>
      </p:ext>
    </p:extLst>
  </p:cm>
  <p:cm authorId="2" dt="2020-12-11T13:20:36.548" idx="9">
    <p:pos x="146" y="146"/>
    <p:text>Utilizada en este caso como activación de salida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0-12-11T13:23:47.172" idx="10">
    <p:pos x="146" y="146"/>
    <p:text>dividir</p:text>
    <p:extLst>
      <p:ext uri="{C676402C-5697-4E1C-873F-D02D1690AC5C}">
        <p15:threadingInfo xmlns:p15="http://schemas.microsoft.com/office/powerpoint/2012/main" timeZoneBias="-60"/>
      </p:ext>
    </p:extLst>
  </p:cm>
  <p:cm authorId="2" dt="2020-12-11T13:24:28.175" idx="11">
    <p:pos x="146" y="282"/>
    <p:text>Sistemas de ayuda a la medicina expliocas PSA</p:text>
    <p:extLst>
      <p:ext uri="{C676402C-5697-4E1C-873F-D02D1690AC5C}">
        <p15:threadingInfo xmlns:p15="http://schemas.microsoft.com/office/powerpoint/2012/main" timeZoneBias="-60">
          <p15:parentCm authorId="2" idx="10"/>
        </p15:threadingInfo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0-12-11T13:29:05.006" idx="12">
    <p:pos x="1237" y="2357"/>
    <p:text>Pretnede mejorar los resultados a traves de la fusiónd e modalidades de volumenes médicos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0-12-11T13:31:15.598" idx="13">
    <p:pos x="10" y="10"/>
    <p:text>Indicar entrada y saldia en este casos egmentaciónd e posible anomalía mediante este segmenatción obtenemos el centrod e la misma utilzando elcentroide de la segm tridimensioanl obtenida.</p:text>
    <p:extLst>
      <p:ext uri="{C676402C-5697-4E1C-873F-D02D1690AC5C}">
        <p15:threadingInfo xmlns:p15="http://schemas.microsoft.com/office/powerpoint/2012/main" timeZoneBias="-60"/>
      </p:ext>
    </p:extLst>
  </p:cm>
  <p:cm authorId="2" dt="2020-12-11T13:32:37.147" idx="14">
    <p:pos x="146" y="146"/>
    <p:text>L vnet es una red conv tridimensional ampliamente utilziada en imagen médica, no ha llevado a pensar que pordiar ser util. Implementada por mi.</p:text>
    <p:extLst>
      <p:ext uri="{C676402C-5697-4E1C-873F-D02D1690AC5C}">
        <p15:threadingInfo xmlns:p15="http://schemas.microsoft.com/office/powerpoint/2012/main" timeZoneBias="-60"/>
      </p:ext>
    </p:extLst>
  </p:cm>
  <p:cm authorId="2" dt="2020-12-11T13:33:57.541" idx="15">
    <p:pos x="282" y="282"/>
    <p:text>Solo una modalida debido a no disponer del registro tridimensional del resto de modalidades con los de ktrans, por ello utilizamos la modalidad que según estudios medicos resulta mejor para este tipo de afecciones.</p:text>
    <p:extLst>
      <p:ext uri="{C676402C-5697-4E1C-873F-D02D1690AC5C}">
        <p15:threadingInfo xmlns:p15="http://schemas.microsoft.com/office/powerpoint/2012/main" timeZoneBias="-60"/>
      </p:ext>
    </p:extLst>
  </p:cm>
  <p:cm authorId="2" dt="2020-12-11T13:34:59.914" idx="16">
    <p:pos x="418" y="418"/>
    <p:text>Sigmoidald e salida para saturar vaores en 1 y 0 obteniendo probabilidad aproximada de que pixeles contribyen a dicha afeccion</p:text>
    <p:extLst>
      <p:ext uri="{C676402C-5697-4E1C-873F-D02D1690AC5C}">
        <p15:threadingInfo xmlns:p15="http://schemas.microsoft.com/office/powerpoint/2012/main" timeZoneBias="-60"/>
      </p:ext>
    </p:extLst>
  </p:cm>
  <p:cm authorId="2" dt="2020-12-11T13:35:55.400" idx="17">
    <p:pos x="5676" y="942"/>
    <p:text>Salida es el volumen central, es decir centroide de la anomalía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0-12-11T13:36:38.350" idx="18">
    <p:pos x="10" y="10"/>
    <p:text>multiescala permite abordar problema de tumores de diferentes tamaños o formas no regulares.</p:text>
    <p:extLst>
      <p:ext uri="{C676402C-5697-4E1C-873F-D02D1690AC5C}">
        <p15:threadingInfo xmlns:p15="http://schemas.microsoft.com/office/powerpoint/2012/main" timeZoneBias="-60"/>
      </p:ext>
    </p:extLst>
  </p:cm>
  <p:cm authorId="2" dt="2020-12-11T13:37:28.712" idx="19">
    <p:pos x="146" y="146"/>
    <p:text>Fase de procesado aglutina caracteristas de multiescala y se procesan para obtener características m´ñas abstractas y de mayor nivel, como la forma compeja de un tumor</p:text>
    <p:extLst>
      <p:ext uri="{C676402C-5697-4E1C-873F-D02D1690AC5C}">
        <p15:threadingInfo xmlns:p15="http://schemas.microsoft.com/office/powerpoint/2012/main" timeZoneBias="-60"/>
      </p:ext>
    </p:extLst>
  </p:cm>
  <p:cm authorId="2" dt="2020-12-11T13:38:05.861" idx="20">
    <p:pos x="282" y="282"/>
    <p:text>clasificacion capoas densas y salida binaria sigmoidal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0-12-11T13:39:05.572" idx="21">
    <p:pos x="10" y="10"/>
    <p:text>introducir arquitectura de fusión, se busca estalecer relaciones entre lso diferente volumnenes de entrada como si fueran diferentes canalaes de un tensor , como ocurre en las imágenes de conor, es decir 2D con tres canales RGB, mismo caso pero 3D</p:text>
    <p:extLst>
      <p:ext uri="{C676402C-5697-4E1C-873F-D02D1690AC5C}">
        <p15:threadingInfo xmlns:p15="http://schemas.microsoft.com/office/powerpoint/2012/main" timeZoneBias="-6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31D166-9E1A-4D28-B1AA-DB82EC0ABB98}" type="datetimeFigureOut">
              <a:rPr lang="es-ES" smtClean="0"/>
              <a:t>21/12/2020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FC82EC-39CF-4CD1-8913-76E45D0B4B7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2E87F9-763D-48E6-9B1E-D00641E8668A}" type="datetimeFigureOut">
              <a:rPr lang="es-ES" smtClean="0"/>
              <a:t>21/12/2020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D1DB4C-A2DB-4BF0-80AF-2E3CFA7B1C10}" type="slidenum">
              <a:rPr lang="es-ES" smtClean="0"/>
              <a:t>‹Nº›</a:t>
            </a:fld>
            <a:endParaRPr 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D1DB4C-A2DB-4BF0-80AF-2E3CFA7B1C10}" type="slidenum">
              <a:rPr lang="es-ES" smtClean="0"/>
              <a:t>1</a:t>
            </a:fld>
            <a:endParaRPr lang="es-E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estas capas operan sobre los datos de entrada sobre los que realizan</a:t>
            </a:r>
          </a:p>
          <a:p>
            <a:r>
              <a:rPr lang="es-E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sucesivos cálculos llamados convoluciones discretas, </a:t>
            </a:r>
            <a:r>
              <a:rPr lang="es-E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funcion</a:t>
            </a:r>
            <a:r>
              <a:rPr lang="es-E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principal de las DNN, ya que extraen las características. filtros tridimensionales con el objetivo</a:t>
            </a:r>
          </a:p>
          <a:p>
            <a:r>
              <a:rPr lang="es-E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 mantener todos los patrones que pueden existir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D1DB4C-A2DB-4BF0-80AF-2E3CFA7B1C10}" type="slidenum">
              <a:rPr lang="es-ES" smtClean="0"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260889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destcar</a:t>
            </a:r>
            <a:r>
              <a:rPr lang="es-E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al no linealidad, sin esto serian solo sistemas no lineales, los problemas no lo son</a:t>
            </a:r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D1DB4C-A2DB-4BF0-80AF-2E3CFA7B1C10}" type="slidenum">
              <a:rPr lang="es-ES" smtClean="0"/>
              <a:t>11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736718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 alto nivel de Antígeno prostático específico puede denotar que un cáncer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D1DB4C-A2DB-4BF0-80AF-2E3CFA7B1C10}" type="slidenum">
              <a:rPr lang="es-ES" smtClean="0"/>
              <a:t>14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323524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D1DB4C-A2DB-4BF0-80AF-2E3CFA7B1C10}" type="slidenum">
              <a:rPr lang="es-ES" smtClean="0"/>
              <a:t>15</a:t>
            </a:fld>
            <a:endParaRPr lang="es-E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Pretnede</a:t>
            </a:r>
            <a:r>
              <a:rPr lang="es-E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mejorar los resultados a </a:t>
            </a:r>
            <a:r>
              <a:rPr lang="es-E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traves</a:t>
            </a:r>
            <a:r>
              <a:rPr lang="es-E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de la </a:t>
            </a:r>
            <a:r>
              <a:rPr lang="es-E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fusiónd</a:t>
            </a:r>
            <a:r>
              <a:rPr lang="es-E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e modalidades de </a:t>
            </a:r>
            <a:r>
              <a:rPr lang="es-E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volumenes</a:t>
            </a:r>
            <a:r>
              <a:rPr lang="es-E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médicos</a:t>
            </a:r>
          </a:p>
          <a:p>
            <a:endParaRPr lang="es-ES" dirty="0"/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D1DB4C-A2DB-4BF0-80AF-2E3CFA7B1C10}" type="slidenum">
              <a:rPr lang="es-ES" smtClean="0"/>
              <a:t>16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435918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/>
              <a:t>Vnet</a:t>
            </a:r>
            <a:r>
              <a:rPr lang="es-ES" dirty="0"/>
              <a:t>: </a:t>
            </a:r>
            <a:r>
              <a:rPr lang="es-E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es una conocida red de información volumétrica empleada en imagen</a:t>
            </a:r>
          </a:p>
          <a:p>
            <a:r>
              <a:rPr lang="es-E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médica.</a:t>
            </a:r>
          </a:p>
          <a:p>
            <a:endParaRPr lang="es-E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s-E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 realiza segmentación de la posible anomalía y mediante este proceso obtenemos el centroide de la misma</a:t>
            </a:r>
          </a:p>
          <a:p>
            <a:endParaRPr lang="es-E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s-E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Ktrans</a:t>
            </a:r>
            <a:r>
              <a:rPr lang="es-E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dado que estos muestran las características más representativas a la hora de detectar los tumores volumen tridimensional</a:t>
            </a:r>
          </a:p>
          <a:p>
            <a:endParaRPr lang="es-E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s-E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 volumen tridimensional que contiene una esfera de valor 1.0 con radio 10 </a:t>
            </a:r>
            <a:r>
              <a:rPr lang="es-E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px</a:t>
            </a:r>
            <a:r>
              <a:rPr lang="es-E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alrededor de la anomalía</a:t>
            </a:r>
          </a:p>
          <a:p>
            <a:endParaRPr lang="es-E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Sigmoidal e salida para saturar valores en 1 y 0 obteniendo probabilidad aproximada de que pixeles contribuyen a dicha afección</a:t>
            </a:r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D1DB4C-A2DB-4BF0-80AF-2E3CFA7B1C10}" type="slidenum">
              <a:rPr lang="es-ES" smtClean="0"/>
              <a:t>17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171061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multiescala</a:t>
            </a:r>
            <a:r>
              <a:rPr lang="es-E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permite abordar problema de tumores de diferentes tamaños o formas no regulares.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Fase de procesado aglutina </a:t>
            </a:r>
            <a:r>
              <a:rPr lang="es-E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caracteristas</a:t>
            </a:r>
            <a:r>
              <a:rPr lang="es-E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de </a:t>
            </a:r>
            <a:r>
              <a:rPr lang="es-E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multiescala</a:t>
            </a:r>
            <a:r>
              <a:rPr lang="es-E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y se procesan para obtener características </a:t>
            </a:r>
            <a:r>
              <a:rPr lang="es-E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m´ñas</a:t>
            </a:r>
            <a:r>
              <a:rPr lang="es-E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abstractas y de mayor nivel, como la forma </a:t>
            </a:r>
            <a:r>
              <a:rPr lang="es-E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compeja</a:t>
            </a:r>
            <a:r>
              <a:rPr lang="es-E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de un tumor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clasificacion</a:t>
            </a:r>
            <a:r>
              <a:rPr lang="es-E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capoas</a:t>
            </a:r>
            <a:r>
              <a:rPr lang="es-E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densas y salida binaria sigmoidal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D1DB4C-A2DB-4BF0-80AF-2E3CFA7B1C10}" type="slidenum">
              <a:rPr lang="es-ES" smtClean="0"/>
              <a:t>18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328134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introducir arquitectura de fusión, se busca </a:t>
            </a:r>
            <a:r>
              <a:rPr lang="es-E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estalecer</a:t>
            </a:r>
            <a:r>
              <a:rPr lang="es-E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relaciones entre </a:t>
            </a:r>
            <a:r>
              <a:rPr lang="es-E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lso</a:t>
            </a:r>
            <a:r>
              <a:rPr lang="es-E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diferente </a:t>
            </a:r>
            <a:r>
              <a:rPr lang="es-E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volumnenes</a:t>
            </a:r>
            <a:r>
              <a:rPr lang="es-E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de entrada como si fueran diferentes </a:t>
            </a:r>
            <a:r>
              <a:rPr lang="es-E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canalaes</a:t>
            </a:r>
            <a:r>
              <a:rPr lang="es-E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de un tensor , como ocurre en las imágenes de </a:t>
            </a:r>
            <a:r>
              <a:rPr lang="es-E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conor</a:t>
            </a:r>
            <a:r>
              <a:rPr lang="es-E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es decir 2D con tres canales RGB, mismo caso pero 3D</a:t>
            </a:r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D1DB4C-A2DB-4BF0-80AF-2E3CFA7B1C10}" type="slidenum">
              <a:rPr lang="es-ES" smtClean="0"/>
              <a:t>19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597369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permite tener 5 redes distintas, permite utilizarlas de manera individual </a:t>
            </a:r>
            <a:r>
              <a:rPr lang="es-E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enc</a:t>
            </a:r>
            <a:r>
              <a:rPr lang="es-E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aso de que falten modalidades.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Destacar el entrenamiento individual de la micro. Esto permite relacionar cada arquitectura en el clasificador final</a:t>
            </a:r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D1DB4C-A2DB-4BF0-80AF-2E3CFA7B1C10}" type="slidenum">
              <a:rPr lang="es-ES" smtClean="0"/>
              <a:t>20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761243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D1DB4C-A2DB-4BF0-80AF-2E3CFA7B1C10}" type="slidenum">
              <a:rPr lang="es-ES" smtClean="0"/>
              <a:t>21</a:t>
            </a:fld>
            <a:endParaRPr lang="es-E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D1DB4C-A2DB-4BF0-80AF-2E3CFA7B1C10}" type="slidenum">
              <a:rPr lang="es-ES" smtClean="0"/>
              <a:t>2</a:t>
            </a:fld>
            <a:endParaRPr lang="es-E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anatómico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D1DB4C-A2DB-4BF0-80AF-2E3CFA7B1C10}" type="slidenum">
              <a:rPr lang="es-ES" smtClean="0"/>
              <a:t>22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959713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aumento de datos ya existentes. Aumento sintético</a:t>
            </a:r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D1DB4C-A2DB-4BF0-80AF-2E3CFA7B1C10}" type="slidenum">
              <a:rPr lang="es-ES" smtClean="0"/>
              <a:t>23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2002829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la raíz cuadrada de la</a:t>
            </a:r>
          </a:p>
          <a:p>
            <a:r>
              <a:rPr lang="es-E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distancia promedia cuadrada entre dos conjuntos de datos, normalmente entre valores reales y valores de</a:t>
            </a:r>
          </a:p>
          <a:p>
            <a:r>
              <a:rPr lang="es-E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predicción.</a:t>
            </a:r>
            <a:endParaRPr lang="es-ES" dirty="0"/>
          </a:p>
          <a:p>
            <a:r>
              <a:rPr lang="es-ES" dirty="0" err="1"/>
              <a:t>Accuracy</a:t>
            </a:r>
            <a:r>
              <a:rPr lang="es-ES" dirty="0"/>
              <a:t>: tasa de acierto</a:t>
            </a:r>
          </a:p>
          <a:p>
            <a:r>
              <a:rPr lang="es-ES" dirty="0"/>
              <a:t>FPR: probabilidad de pasar por alto un positivo</a:t>
            </a:r>
          </a:p>
          <a:p>
            <a:r>
              <a:rPr lang="es-ES" dirty="0" err="1"/>
              <a:t>TPR:capacidad</a:t>
            </a:r>
            <a:r>
              <a:rPr lang="es-ES" dirty="0"/>
              <a:t> del sistema de detectar correctamente aquellos pacientes enfermos</a:t>
            </a:r>
          </a:p>
          <a:p>
            <a:r>
              <a:rPr lang="es-ES" dirty="0" err="1"/>
              <a:t>PPV:probabilidad</a:t>
            </a:r>
            <a:r>
              <a:rPr lang="es-ES" dirty="0"/>
              <a:t> de que un paciente que haya sido marcado como positivo sea realmente</a:t>
            </a:r>
          </a:p>
          <a:p>
            <a:r>
              <a:rPr lang="es-ES" dirty="0"/>
              <a:t>positivo.</a:t>
            </a:r>
          </a:p>
          <a:p>
            <a:r>
              <a:rPr lang="es-ES" dirty="0" err="1"/>
              <a:t>F-score:media</a:t>
            </a:r>
            <a:r>
              <a:rPr lang="es-ES" dirty="0"/>
              <a:t> armónica de los ya comentados TPR y PPV.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D1DB4C-A2DB-4BF0-80AF-2E3CFA7B1C10}" type="slidenum">
              <a:rPr lang="es-ES" smtClean="0"/>
              <a:t>25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6894330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Los valores por encima de esta diagonal suponen una predicción mejor que el</a:t>
            </a:r>
          </a:p>
          <a:p>
            <a:r>
              <a:rPr lang="es-E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azar y peor si los valores están por debajo</a:t>
            </a:r>
          </a:p>
          <a:p>
            <a:r>
              <a:rPr lang="es-E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Actúa como</a:t>
            </a:r>
          </a:p>
          <a:p>
            <a:r>
              <a:rPr lang="es-E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una métrica de estabilidad del clasificador entrenado puesto que una AUC de 1 supondría que nuestro</a:t>
            </a:r>
          </a:p>
          <a:p>
            <a:r>
              <a:rPr lang="es-E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clasificador es perfecto con cualquier umbral.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D1DB4C-A2DB-4BF0-80AF-2E3CFA7B1C10}" type="slidenum">
              <a:rPr lang="es-ES" smtClean="0"/>
              <a:t>26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24403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trata de que </a:t>
            </a:r>
            <a:r>
              <a:rPr lang="es-E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ladistribucionde</a:t>
            </a:r>
            <a:r>
              <a:rPr lang="es-E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prediciones</a:t>
            </a:r>
            <a:r>
              <a:rPr lang="es-E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se </a:t>
            </a:r>
            <a:r>
              <a:rPr lang="es-E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parezaca</a:t>
            </a:r>
            <a:r>
              <a:rPr lang="es-E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lo mas posible a las </a:t>
            </a:r>
            <a:r>
              <a:rPr lang="es-E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dist</a:t>
            </a:r>
            <a:r>
              <a:rPr lang="es-E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real. Similitud entre ambas</a:t>
            </a:r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D1DB4C-A2DB-4BF0-80AF-2E3CFA7B1C10}" type="slidenum">
              <a:rPr lang="es-ES" smtClean="0"/>
              <a:t>28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9038306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D1DB4C-A2DB-4BF0-80AF-2E3CFA7B1C10}" type="slidenum">
              <a:rPr lang="es-ES" smtClean="0"/>
              <a:t>29</a:t>
            </a:fld>
            <a:endParaRPr lang="es-E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Calculado </a:t>
            </a:r>
            <a:r>
              <a:rPr lang="es-E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respoecto</a:t>
            </a:r>
            <a:r>
              <a:rPr lang="es-E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al centroide del etiquetado y la predicción</a:t>
            </a:r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D1DB4C-A2DB-4BF0-80AF-2E3CFA7B1C10}" type="slidenum">
              <a:rPr lang="es-ES" smtClean="0"/>
              <a:t>30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5171363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D1DB4C-A2DB-4BF0-80AF-2E3CFA7B1C10}" type="slidenum">
              <a:rPr lang="es-ES" smtClean="0"/>
              <a:t>37</a:t>
            </a:fld>
            <a:endParaRPr lang="es-E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D1DB4C-A2DB-4BF0-80AF-2E3CFA7B1C10}" type="slidenum">
              <a:rPr lang="es-ES" smtClean="0"/>
              <a:t>39</a:t>
            </a:fld>
            <a:endParaRPr lang="es-E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D1DB4C-A2DB-4BF0-80AF-2E3CFA7B1C10}" type="slidenum">
              <a:rPr lang="es-ES" smtClean="0"/>
              <a:t>3</a:t>
            </a:fld>
            <a:endParaRPr lang="es-E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Esto es posible debido a las diferentes </a:t>
            </a:r>
            <a:r>
              <a:rPr lang="es-E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vntajas</a:t>
            </a:r>
            <a:r>
              <a:rPr lang="es-E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que presenta este sistema frente a métodos actuales</a:t>
            </a:r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D1DB4C-A2DB-4BF0-80AF-2E3CFA7B1C10}" type="slidenum">
              <a:rPr lang="es-ES" smtClean="0"/>
              <a:t>4</a:t>
            </a:fld>
            <a:endParaRPr lang="es-E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Offline: fase crucial, se realiza el entrenamiento que obtiene  los pesos que permiten la mejor detección y localización posible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D1DB4C-A2DB-4BF0-80AF-2E3CFA7B1C10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546827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 explican algunos conceptos teóricos esenciales para</a:t>
            </a:r>
          </a:p>
          <a:p>
            <a:r>
              <a:rPr lang="es-E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la realización del proyecto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D1DB4C-A2DB-4BF0-80AF-2E3CFA7B1C10}" type="slidenum">
              <a:rPr lang="es-ES" smtClean="0"/>
              <a:t>6</a:t>
            </a:fld>
            <a:endParaRPr lang="es-E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cambios en los tejidos del cuerpo humano,</a:t>
            </a:r>
          </a:p>
          <a:p>
            <a:endParaRPr lang="es-E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s-E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magnéticos y ondas de radio que modifican la orientación de los protones de los diferentes tejidos, liberando</a:t>
            </a:r>
          </a:p>
          <a:p>
            <a:r>
              <a:rPr lang="es-E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energía con cada </a:t>
            </a:r>
            <a:r>
              <a:rPr lang="es-E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re-orientación</a:t>
            </a:r>
            <a:endParaRPr lang="es-E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s-E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s-E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Ktrasn</a:t>
            </a:r>
            <a:r>
              <a:rPr lang="es-E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 acumulación de un agente de contraste en vasos sanguíneos lo que permite</a:t>
            </a:r>
          </a:p>
          <a:p>
            <a:r>
              <a:rPr lang="es-E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calcular la permeabilidad de los capilares</a:t>
            </a:r>
          </a:p>
          <a:p>
            <a:endParaRPr lang="es-E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s-E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ADC: Esta técnica usa la difusión de las moléculas de</a:t>
            </a:r>
          </a:p>
          <a:p>
            <a:r>
              <a:rPr lang="es-E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agua para generar imágenes de contraste creando un mapa de Coeficiente de </a:t>
            </a:r>
            <a:r>
              <a:rPr lang="es-E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Difusion</a:t>
            </a:r>
            <a:r>
              <a:rPr lang="es-E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Aparente o</a:t>
            </a:r>
          </a:p>
          <a:p>
            <a:r>
              <a:rPr lang="es-E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ADC por sus siglas en inglés.</a:t>
            </a:r>
          </a:p>
          <a:p>
            <a:endParaRPr lang="es-E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s-E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T2: visualizar fluidos dentro de los tejidos,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D1DB4C-A2DB-4BF0-80AF-2E3CFA7B1C10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634055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Las capas exteriores obtienen los rasgos más simples, mientras que las más profundas</a:t>
            </a:r>
          </a:p>
          <a:p>
            <a:r>
              <a:rPr lang="es-E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resultan en un alto nivel de abstracción,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D1DB4C-A2DB-4BF0-80AF-2E3CFA7B1C10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505326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/>
              <a:t>Pooling</a:t>
            </a:r>
            <a:r>
              <a:rPr lang="es-ES" dirty="0"/>
              <a:t>: </a:t>
            </a:r>
            <a:r>
              <a:rPr lang="es-E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convierte un conjunto de valores de una subsección</a:t>
            </a:r>
          </a:p>
          <a:p>
            <a:r>
              <a:rPr lang="es-E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en un único valor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D1DB4C-A2DB-4BF0-80AF-2E3CFA7B1C10}" type="slidenum">
              <a:rPr lang="es-ES" smtClean="0"/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297366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contenido 7"/>
          <p:cNvSpPr>
            <a:spLocks noGrp="1"/>
          </p:cNvSpPr>
          <p:nvPr>
            <p:ph sz="quarter" idx="10" hasCustomPrompt="1"/>
          </p:nvPr>
        </p:nvSpPr>
        <p:spPr>
          <a:xfrm>
            <a:off x="0" y="246063"/>
            <a:ext cx="9144000" cy="3921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 baseline="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pPr lvl="0"/>
            <a:r>
              <a:rPr lang="es-ES" dirty="0"/>
              <a:t>[Tarea para la que se entrega]</a:t>
            </a:r>
          </a:p>
        </p:txBody>
      </p:sp>
      <p:sp>
        <p:nvSpPr>
          <p:cNvPr id="9" name="Marcador de contenido 7"/>
          <p:cNvSpPr>
            <a:spLocks noGrp="1"/>
          </p:cNvSpPr>
          <p:nvPr>
            <p:ph sz="quarter" idx="11" hasCustomPrompt="1"/>
          </p:nvPr>
        </p:nvSpPr>
        <p:spPr>
          <a:xfrm>
            <a:off x="0" y="888320"/>
            <a:ext cx="9144000" cy="3921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 b="0" baseline="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pPr lvl="0"/>
            <a:r>
              <a:rPr lang="es-ES" dirty="0"/>
              <a:t>[Asignatura o titulación]</a:t>
            </a:r>
          </a:p>
        </p:txBody>
      </p:sp>
      <p:sp>
        <p:nvSpPr>
          <p:cNvPr id="10" name="Rectángulo 9"/>
          <p:cNvSpPr/>
          <p:nvPr/>
        </p:nvSpPr>
        <p:spPr>
          <a:xfrm flipV="1">
            <a:off x="348345" y="1959432"/>
            <a:ext cx="8447314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2" hasCustomPrompt="1"/>
          </p:nvPr>
        </p:nvSpPr>
        <p:spPr>
          <a:xfrm>
            <a:off x="971778" y="2136004"/>
            <a:ext cx="7243308" cy="84228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800" b="1" i="1" baseline="0">
                <a:solidFill>
                  <a:schemeClr val="accent1">
                    <a:lumMod val="75000"/>
                  </a:schemeClr>
                </a:solidFill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s-ES" i="1" dirty="0"/>
              <a:t>[Título del trabajo que se expone con este documento, pintar la línea horizontal debajo]</a:t>
            </a:r>
            <a:endParaRPr lang="es-ES" dirty="0"/>
          </a:p>
        </p:txBody>
      </p:sp>
      <p:sp>
        <p:nvSpPr>
          <p:cNvPr id="13" name="Marcador de texto 11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3685404"/>
            <a:ext cx="9144000" cy="37859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500" b="1" i="0" baseline="0">
                <a:solidFill>
                  <a:schemeClr val="accent1">
                    <a:lumMod val="75000"/>
                  </a:schemeClr>
                </a:solidFill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s-ES" i="0" dirty="0"/>
              <a:t>[Nombre autor ]</a:t>
            </a:r>
            <a:endParaRPr lang="es-ES" dirty="0"/>
          </a:p>
        </p:txBody>
      </p:sp>
      <p:sp>
        <p:nvSpPr>
          <p:cNvPr id="14" name="Marcador de texto 11"/>
          <p:cNvSpPr>
            <a:spLocks noGrp="1"/>
          </p:cNvSpPr>
          <p:nvPr>
            <p:ph type="body" sz="quarter" idx="14" hasCustomPrompt="1"/>
          </p:nvPr>
        </p:nvSpPr>
        <p:spPr>
          <a:xfrm>
            <a:off x="2402116" y="4408718"/>
            <a:ext cx="1280885" cy="24674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050" b="1" i="1" baseline="0">
                <a:solidFill>
                  <a:schemeClr val="tx1"/>
                </a:solidFill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s-ES" b="1" i="1" dirty="0"/>
              <a:t>[Tutores]:</a:t>
            </a:r>
            <a:endParaRPr lang="es-ES" dirty="0"/>
          </a:p>
        </p:txBody>
      </p:sp>
      <p:sp>
        <p:nvSpPr>
          <p:cNvPr id="15" name="Marcador de texto 11"/>
          <p:cNvSpPr>
            <a:spLocks noGrp="1"/>
          </p:cNvSpPr>
          <p:nvPr>
            <p:ph type="body" sz="quarter" idx="15" hasCustomPrompt="1"/>
          </p:nvPr>
        </p:nvSpPr>
        <p:spPr>
          <a:xfrm>
            <a:off x="2572659" y="4876803"/>
            <a:ext cx="1280885" cy="24674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900" b="0" i="1" baseline="0">
                <a:solidFill>
                  <a:schemeClr val="tx1"/>
                </a:solidFill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s-ES" dirty="0"/>
              <a:t>[Nombre Tutor 1]</a:t>
            </a:r>
          </a:p>
        </p:txBody>
      </p:sp>
      <p:sp>
        <p:nvSpPr>
          <p:cNvPr id="16" name="Marcador de texto 11"/>
          <p:cNvSpPr>
            <a:spLocks noGrp="1"/>
          </p:cNvSpPr>
          <p:nvPr>
            <p:ph type="body" sz="quarter" idx="16" hasCustomPrompt="1"/>
          </p:nvPr>
        </p:nvSpPr>
        <p:spPr>
          <a:xfrm>
            <a:off x="5297717" y="4876802"/>
            <a:ext cx="1280885" cy="24674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900" b="0" i="1" baseline="0">
                <a:solidFill>
                  <a:schemeClr val="tx1"/>
                </a:solidFill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s-ES" dirty="0"/>
              <a:t>[Nombre Tutor 2]</a:t>
            </a:r>
          </a:p>
        </p:txBody>
      </p:sp>
      <p:sp>
        <p:nvSpPr>
          <p:cNvPr id="17" name="Marcador de texto 11"/>
          <p:cNvSpPr>
            <a:spLocks noGrp="1"/>
          </p:cNvSpPr>
          <p:nvPr>
            <p:ph type="body" sz="quarter" idx="17" hasCustomPrompt="1"/>
          </p:nvPr>
        </p:nvSpPr>
        <p:spPr>
          <a:xfrm>
            <a:off x="21432" y="5358403"/>
            <a:ext cx="9144000" cy="37859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500" b="0" i="1" baseline="0">
                <a:solidFill>
                  <a:schemeClr val="tx1"/>
                </a:solidFill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s-ES" b="0" i="1" dirty="0"/>
              <a:t>Departamento de Electrónica</a:t>
            </a:r>
            <a:endParaRPr lang="es-ES" dirty="0"/>
          </a:p>
        </p:txBody>
      </p:sp>
      <p:sp>
        <p:nvSpPr>
          <p:cNvPr id="18" name="Marcador de texto 11"/>
          <p:cNvSpPr>
            <a:spLocks noGrp="1"/>
          </p:cNvSpPr>
          <p:nvPr>
            <p:ph type="body" sz="quarter" idx="18" hasCustomPrompt="1"/>
          </p:nvPr>
        </p:nvSpPr>
        <p:spPr>
          <a:xfrm>
            <a:off x="0" y="5884540"/>
            <a:ext cx="9144000" cy="37859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500" b="0" i="1" baseline="0">
                <a:solidFill>
                  <a:schemeClr val="tx1"/>
                </a:solidFill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s-ES" b="0" i="1" dirty="0"/>
              <a:t>Universidad de Alcalá</a:t>
            </a:r>
            <a:endParaRPr lang="es-ES" dirty="0"/>
          </a:p>
        </p:txBody>
      </p:sp>
      <p:sp>
        <p:nvSpPr>
          <p:cNvPr id="19" name="Marcador de fecha 18"/>
          <p:cNvSpPr>
            <a:spLocks noGrp="1"/>
          </p:cNvSpPr>
          <p:nvPr>
            <p:ph type="dt" sz="half" idx="19"/>
          </p:nvPr>
        </p:nvSpPr>
        <p:spPr>
          <a:xfrm>
            <a:off x="8037176" y="6549911"/>
            <a:ext cx="1262339" cy="365125"/>
          </a:xfrm>
        </p:spPr>
        <p:txBody>
          <a:bodyPr/>
          <a:lstStyle/>
          <a:p>
            <a:fld id="{D54B6F02-FFE2-43FF-8EAE-951EC78B77E0}" type="datetime1">
              <a:rPr lang="es-ES" smtClean="0"/>
              <a:t>21/12/2020</a:t>
            </a:fld>
            <a:endParaRPr lang="es-E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Marcador de texto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479656"/>
            <a:ext cx="9144000" cy="42068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8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s-ES" b="1" dirty="0"/>
              <a:t>[Contenidos]</a:t>
            </a:r>
            <a:endParaRPr lang="es-ES" dirty="0"/>
          </a:p>
        </p:txBody>
      </p:sp>
      <p:sp>
        <p:nvSpPr>
          <p:cNvPr id="11" name="Marcador de fecha 10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B2B8596-B7E4-46F0-97C1-6F22C8D1F731}" type="datetime1">
              <a:rPr lang="es-ES" smtClean="0"/>
              <a:t>21/12/2020</a:t>
            </a:fld>
            <a:endParaRPr lang="es-ES"/>
          </a:p>
        </p:txBody>
      </p:sp>
      <p:sp>
        <p:nvSpPr>
          <p:cNvPr id="12" name="Marcador de número de diapositiva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76670-B007-4D9D-924A-EC757F285BE7}" type="slidenum">
              <a:rPr lang="es-ES" smtClean="0"/>
              <a:t>‹Nº›</a:t>
            </a:fld>
            <a:endParaRPr lang="es-ES"/>
          </a:p>
        </p:txBody>
      </p:sp>
      <p:sp>
        <p:nvSpPr>
          <p:cNvPr id="16" name="Marcador de texto 15"/>
          <p:cNvSpPr>
            <a:spLocks noGrp="1"/>
          </p:cNvSpPr>
          <p:nvPr>
            <p:ph type="body" sz="quarter" idx="13" hasCustomPrompt="1"/>
          </p:nvPr>
        </p:nvSpPr>
        <p:spPr>
          <a:xfrm>
            <a:off x="261938" y="1611313"/>
            <a:ext cx="8620125" cy="1262516"/>
          </a:xfrm>
          <a:prstGeom prst="rect">
            <a:avLst/>
          </a:prstGeom>
        </p:spPr>
        <p:txBody>
          <a:bodyPr/>
          <a:lstStyle>
            <a:lvl1pPr>
              <a:defRPr sz="1800" b="1" baseline="0">
                <a:solidFill>
                  <a:schemeClr val="accent5">
                    <a:lumMod val="75000"/>
                  </a:schemeClr>
                </a:solidFill>
              </a:defRPr>
            </a:lvl1pPr>
            <a:lvl2pPr marL="514350" indent="-171450">
              <a:buFont typeface="Courier New" pitchFamily="49" charset="0"/>
              <a:buChar char="o"/>
              <a:defRPr sz="1600"/>
            </a:lvl2pPr>
            <a:lvl3pPr>
              <a:defRPr sz="1400"/>
            </a:lvl3pPr>
            <a:lvl4pPr>
              <a:defRPr sz="1200"/>
            </a:lvl4pPr>
            <a:lvl5pPr marL="1371600" indent="0">
              <a:buNone/>
              <a:defRPr/>
            </a:lvl5pPr>
          </a:lstStyle>
          <a:p>
            <a:pPr lvl="0"/>
            <a:r>
              <a:rPr lang="es-ES" dirty="0"/>
              <a:t>Primer nivel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texto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479656"/>
            <a:ext cx="9144000" cy="42068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8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s-ES" b="1" dirty="0"/>
              <a:t>[Contenidos]</a:t>
            </a:r>
            <a:endParaRPr lang="es-ES" dirty="0"/>
          </a:p>
        </p:txBody>
      </p:sp>
      <p:sp>
        <p:nvSpPr>
          <p:cNvPr id="8" name="Marcador de texto 15"/>
          <p:cNvSpPr>
            <a:spLocks noGrp="1"/>
          </p:cNvSpPr>
          <p:nvPr>
            <p:ph type="body" sz="quarter" idx="13" hasCustomPrompt="1"/>
          </p:nvPr>
        </p:nvSpPr>
        <p:spPr>
          <a:xfrm>
            <a:off x="261938" y="1611313"/>
            <a:ext cx="8620125" cy="33360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 baseline="0">
                <a:solidFill>
                  <a:schemeClr val="accent5">
                    <a:lumMod val="75000"/>
                  </a:schemeClr>
                </a:solidFill>
              </a:defRPr>
            </a:lvl1pPr>
            <a:lvl2pPr marL="342900" indent="0">
              <a:buFont typeface="Courier New" pitchFamily="49" charset="0"/>
              <a:buNone/>
              <a:defRPr sz="1200"/>
            </a:lvl2pPr>
            <a:lvl3pPr marL="685800" indent="0">
              <a:buNone/>
              <a:defRPr sz="1050"/>
            </a:lvl3pPr>
            <a:lvl4pPr marL="1028700" indent="0">
              <a:buNone/>
              <a:defRPr sz="900"/>
            </a:lvl4pPr>
            <a:lvl5pPr marL="1371600" indent="0">
              <a:buNone/>
              <a:defRPr/>
            </a:lvl5pPr>
          </a:lstStyle>
          <a:p>
            <a:pPr lvl="0"/>
            <a:r>
              <a:rPr lang="es-ES" dirty="0"/>
              <a:t>[</a:t>
            </a:r>
            <a:r>
              <a:rPr lang="es-ES" dirty="0" err="1"/>
              <a:t>Títulito</a:t>
            </a:r>
            <a:r>
              <a:rPr lang="es-ES" dirty="0"/>
              <a:t>]</a:t>
            </a:r>
          </a:p>
          <a:p>
            <a:pPr lvl="0"/>
            <a:endParaRPr lang="es-ES" dirty="0"/>
          </a:p>
        </p:txBody>
      </p:sp>
      <p:sp>
        <p:nvSpPr>
          <p:cNvPr id="9" name="Marcador de texto 15"/>
          <p:cNvSpPr>
            <a:spLocks noGrp="1"/>
          </p:cNvSpPr>
          <p:nvPr>
            <p:ph type="body" sz="quarter" idx="14" hasCustomPrompt="1"/>
          </p:nvPr>
        </p:nvSpPr>
        <p:spPr>
          <a:xfrm>
            <a:off x="551544" y="2071914"/>
            <a:ext cx="8330521" cy="291737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 baseline="0">
                <a:solidFill>
                  <a:schemeClr val="tx1"/>
                </a:solidFill>
              </a:defRPr>
            </a:lvl1pPr>
            <a:lvl2pPr marL="342900" indent="0">
              <a:buFont typeface="Courier New" pitchFamily="49" charset="0"/>
              <a:buNone/>
              <a:defRPr sz="1200"/>
            </a:lvl2pPr>
            <a:lvl3pPr marL="685800" indent="0">
              <a:buNone/>
              <a:defRPr sz="1050"/>
            </a:lvl3pPr>
            <a:lvl4pPr marL="1028700" indent="0">
              <a:buNone/>
              <a:defRPr sz="900"/>
            </a:lvl4pPr>
            <a:lvl5pPr marL="1371600" indent="0">
              <a:buNone/>
              <a:defRPr/>
            </a:lvl5pPr>
          </a:lstStyle>
          <a:p>
            <a:pPr lvl="0"/>
            <a:r>
              <a:rPr lang="es-ES" dirty="0"/>
              <a:t>[Cosas que decir aquí y con este tamaño]</a:t>
            </a:r>
          </a:p>
        </p:txBody>
      </p:sp>
      <p:sp>
        <p:nvSpPr>
          <p:cNvPr id="10" name="Marcador de fecha 9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DF33DEA3-C856-415A-9718-34006B3C11E9}" type="datetime1">
              <a:rPr lang="es-ES" smtClean="0"/>
              <a:t>21/12/2020</a:t>
            </a:fld>
            <a:endParaRPr lang="es-ES"/>
          </a:p>
        </p:txBody>
      </p:sp>
      <p:sp>
        <p:nvSpPr>
          <p:cNvPr id="11" name="Marcador de número de diapositiva 10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9676670-B007-4D9D-924A-EC757F285BE7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GIF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/>
        </p:nvSpPr>
        <p:spPr>
          <a:xfrm>
            <a:off x="0" y="0"/>
            <a:ext cx="9144000" cy="13208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20" y="143754"/>
            <a:ext cx="882196" cy="103329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8344" y="170141"/>
            <a:ext cx="980525" cy="980525"/>
          </a:xfrm>
          <a:prstGeom prst="rect">
            <a:avLst/>
          </a:prstGeom>
        </p:spPr>
      </p:pic>
      <p:sp>
        <p:nvSpPr>
          <p:cNvPr id="12" name="Rectángulo 11"/>
          <p:cNvSpPr/>
          <p:nvPr/>
        </p:nvSpPr>
        <p:spPr>
          <a:xfrm>
            <a:off x="2090057" y="6549910"/>
            <a:ext cx="4499430" cy="30808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s-ES" sz="1000" dirty="0"/>
          </a:p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s-ES" sz="1000" dirty="0"/>
              <a:t>Detección de cáncer de próstata en imagen médica mediante Deep </a:t>
            </a:r>
            <a:r>
              <a:rPr lang="es-ES" sz="1000" dirty="0" err="1"/>
              <a:t>Learning</a:t>
            </a:r>
            <a:endParaRPr lang="es-ES" sz="1000" dirty="0"/>
          </a:p>
          <a:p>
            <a:pPr algn="ctr"/>
            <a:endParaRPr lang="es-ES" sz="1000" dirty="0"/>
          </a:p>
        </p:txBody>
      </p:sp>
      <p:sp>
        <p:nvSpPr>
          <p:cNvPr id="16" name="Rectángulo 15"/>
          <p:cNvSpPr/>
          <p:nvPr/>
        </p:nvSpPr>
        <p:spPr>
          <a:xfrm>
            <a:off x="2" y="6549911"/>
            <a:ext cx="2090055" cy="31288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00" dirty="0"/>
              <a:t>Javier</a:t>
            </a:r>
            <a:r>
              <a:rPr lang="es-ES" sz="1000" baseline="0" dirty="0"/>
              <a:t> Fuentes Fernández</a:t>
            </a:r>
            <a:endParaRPr lang="es-ES" sz="1000" dirty="0"/>
          </a:p>
        </p:txBody>
      </p:sp>
      <p:sp>
        <p:nvSpPr>
          <p:cNvPr id="17" name="Rectángulo 16"/>
          <p:cNvSpPr/>
          <p:nvPr/>
        </p:nvSpPr>
        <p:spPr>
          <a:xfrm>
            <a:off x="6589486" y="6545112"/>
            <a:ext cx="2554515" cy="31768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s-ES" sz="1050" dirty="0"/>
              <a:t>            TFG</a:t>
            </a:r>
            <a:endParaRPr lang="es-ES" sz="1200" dirty="0"/>
          </a:p>
        </p:txBody>
      </p:sp>
      <p:sp>
        <p:nvSpPr>
          <p:cNvPr id="18" name="Marcador de fecha 17"/>
          <p:cNvSpPr>
            <a:spLocks noGrp="1"/>
          </p:cNvSpPr>
          <p:nvPr>
            <p:ph type="dt" sz="half" idx="2"/>
          </p:nvPr>
        </p:nvSpPr>
        <p:spPr>
          <a:xfrm>
            <a:off x="7723043" y="6549911"/>
            <a:ext cx="8144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fld id="{66A9AC87-9719-4B57-B48A-EA234E90F9E6}" type="datetime1">
              <a:rPr lang="es-ES" smtClean="0"/>
              <a:t>21/12/2020</a:t>
            </a:fld>
            <a:endParaRPr lang="es-ES" dirty="0"/>
          </a:p>
        </p:txBody>
      </p:sp>
      <p:sp>
        <p:nvSpPr>
          <p:cNvPr id="19" name="Marcador de número de diapositiva 18"/>
          <p:cNvSpPr>
            <a:spLocks noGrp="1"/>
          </p:cNvSpPr>
          <p:nvPr>
            <p:ph type="sldNum" sz="quarter" idx="4"/>
          </p:nvPr>
        </p:nvSpPr>
        <p:spPr>
          <a:xfrm>
            <a:off x="8621487" y="6549912"/>
            <a:ext cx="5225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49676670-B007-4D9D-924A-EC757F285BE7}" type="slidenum">
              <a:rPr lang="es-ES" smtClean="0"/>
              <a:t>‹Nº›</a:t>
            </a:fld>
            <a:endParaRPr lang="es-E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hf hdr="0" ft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3.xml"/><Relationship Id="rId4" Type="http://schemas.openxmlformats.org/officeDocument/2006/relationships/image" Target="../media/image14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4.xml"/><Relationship Id="rId4" Type="http://schemas.openxmlformats.org/officeDocument/2006/relationships/image" Target="../media/image16.em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5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6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7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10.xml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9" Type="http://schemas.openxmlformats.org/officeDocument/2006/relationships/comments" Target="../comments/commen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13.xml"/><Relationship Id="rId4" Type="http://schemas.openxmlformats.org/officeDocument/2006/relationships/image" Target="../media/image38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14.xml"/><Relationship Id="rId4" Type="http://schemas.openxmlformats.org/officeDocument/2006/relationships/image" Target="../media/image2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emf"/><Relationship Id="rId5" Type="http://schemas.openxmlformats.org/officeDocument/2006/relationships/image" Target="../media/image43.emf"/><Relationship Id="rId4" Type="http://schemas.openxmlformats.org/officeDocument/2006/relationships/image" Target="../media/image42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15.xml"/><Relationship Id="rId4" Type="http://schemas.openxmlformats.org/officeDocument/2006/relationships/image" Target="../media/image4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7" Type="http://schemas.openxmlformats.org/officeDocument/2006/relationships/comments" Target="../comments/comment16.xm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emf"/><Relationship Id="rId5" Type="http://schemas.openxmlformats.org/officeDocument/2006/relationships/image" Target="../media/image50.emf"/><Relationship Id="rId4" Type="http://schemas.openxmlformats.org/officeDocument/2006/relationships/image" Target="../media/image49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emf"/><Relationship Id="rId5" Type="http://schemas.openxmlformats.org/officeDocument/2006/relationships/image" Target="../media/image50.emf"/><Relationship Id="rId4" Type="http://schemas.openxmlformats.org/officeDocument/2006/relationships/image" Target="../media/image49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emf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contenido 3"/>
          <p:cNvSpPr>
            <a:spLocks noGrp="1"/>
          </p:cNvSpPr>
          <p:nvPr>
            <p:ph sz="quarter" idx="10"/>
          </p:nvPr>
        </p:nvSpPr>
        <p:spPr>
          <a:xfrm>
            <a:off x="0" y="188022"/>
            <a:ext cx="9144000" cy="392112"/>
          </a:xfrm>
        </p:spPr>
        <p:txBody>
          <a:bodyPr/>
          <a:lstStyle/>
          <a:p>
            <a:r>
              <a:rPr lang="es-ES" dirty="0"/>
              <a:t>Trabajo de Fin de Grado</a:t>
            </a:r>
            <a:endParaRPr lang="x-none" dirty="0"/>
          </a:p>
        </p:txBody>
      </p:sp>
      <p:sp>
        <p:nvSpPr>
          <p:cNvPr id="5" name="Marcador de contenido 4"/>
          <p:cNvSpPr>
            <a:spLocks noGrp="1"/>
          </p:cNvSpPr>
          <p:nvPr>
            <p:ph sz="quarter" idx="11"/>
          </p:nvPr>
        </p:nvSpPr>
        <p:spPr>
          <a:xfrm>
            <a:off x="0" y="580134"/>
            <a:ext cx="9144000" cy="392112"/>
          </a:xfrm>
        </p:spPr>
        <p:txBody>
          <a:bodyPr/>
          <a:lstStyle/>
          <a:p>
            <a:r>
              <a:rPr lang="es-ES" altLang="es-ES" sz="1800" dirty="0"/>
              <a:t>Grado </a:t>
            </a:r>
            <a:r>
              <a:rPr lang="x-none" altLang="es-ES" sz="1800" dirty="0"/>
              <a:t>en Ingeniería</a:t>
            </a:r>
            <a:r>
              <a:rPr lang="es-ES" altLang="es-ES" sz="1800" dirty="0"/>
              <a:t> Informática</a:t>
            </a:r>
            <a:endParaRPr lang="es-ES" sz="1800" dirty="0"/>
          </a:p>
        </p:txBody>
      </p:sp>
      <p:sp>
        <p:nvSpPr>
          <p:cNvPr id="6" name="Marcador de texto 5"/>
          <p:cNvSpPr>
            <a:spLocks noGrp="1"/>
          </p:cNvSpPr>
          <p:nvPr>
            <p:ph type="body" sz="quarter" idx="12"/>
          </p:nvPr>
        </p:nvSpPr>
        <p:spPr>
          <a:xfrm>
            <a:off x="678730" y="2133549"/>
            <a:ext cx="7786540" cy="438831"/>
          </a:xfrm>
        </p:spPr>
        <p:txBody>
          <a:bodyPr/>
          <a:lstStyle/>
          <a:p>
            <a:r>
              <a:rPr lang="es-ES" dirty="0"/>
              <a:t>Detección de cáncer de próstata en imagen médica mediante Deep </a:t>
            </a:r>
            <a:r>
              <a:rPr lang="es-ES" dirty="0" err="1"/>
              <a:t>Learning</a:t>
            </a:r>
            <a:endParaRPr lang="es-ES" dirty="0"/>
          </a:p>
        </p:txBody>
      </p:sp>
      <p:sp>
        <p:nvSpPr>
          <p:cNvPr id="9" name="Marcador de texto 8"/>
          <p:cNvSpPr>
            <a:spLocks noGrp="1"/>
          </p:cNvSpPr>
          <p:nvPr>
            <p:ph type="body" sz="quarter" idx="15"/>
          </p:nvPr>
        </p:nvSpPr>
        <p:spPr>
          <a:xfrm>
            <a:off x="3800677" y="3338529"/>
            <a:ext cx="2546034" cy="507451"/>
          </a:xfrm>
        </p:spPr>
        <p:txBody>
          <a:bodyPr/>
          <a:lstStyle/>
          <a:p>
            <a:r>
              <a:rPr lang="es-ES" sz="1600" dirty="0"/>
              <a:t>Javier Fuentes Fernández</a:t>
            </a:r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8"/>
          </p:nvPr>
        </p:nvSpPr>
        <p:spPr>
          <a:xfrm>
            <a:off x="0" y="5998181"/>
            <a:ext cx="9144000" cy="378596"/>
          </a:xfrm>
        </p:spPr>
        <p:txBody>
          <a:bodyPr/>
          <a:lstStyle/>
          <a:p>
            <a:r>
              <a:rPr lang="es-ES" sz="1600" dirty="0"/>
              <a:t>Universidad de Alcalá, Madrid, </a:t>
            </a:r>
            <a:r>
              <a:rPr lang="es-ES" sz="1600" dirty="0" err="1"/>
              <a:t>Spain</a:t>
            </a:r>
            <a:endParaRPr lang="es-ES" sz="1600" dirty="0"/>
          </a:p>
        </p:txBody>
      </p:sp>
      <p:sp>
        <p:nvSpPr>
          <p:cNvPr id="13" name="Rectángulo 12"/>
          <p:cNvSpPr/>
          <p:nvPr/>
        </p:nvSpPr>
        <p:spPr>
          <a:xfrm flipV="1">
            <a:off x="353291" y="3049218"/>
            <a:ext cx="8437418" cy="4571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CuadroTexto 1"/>
          <p:cNvSpPr txBox="1"/>
          <p:nvPr/>
        </p:nvSpPr>
        <p:spPr>
          <a:xfrm>
            <a:off x="2655106" y="3292345"/>
            <a:ext cx="1145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i="1" dirty="0"/>
              <a:t>Autor: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819AE4FF-7F38-4863-B727-6A3375D5D76F}" type="datetime1">
              <a:rPr lang="es-ES" smtClean="0"/>
              <a:t>21/12/2020</a:t>
            </a:fld>
            <a:endParaRPr lang="es-ES"/>
          </a:p>
        </p:txBody>
      </p:sp>
      <p:sp>
        <p:nvSpPr>
          <p:cNvPr id="8" name="Rectángulo 7"/>
          <p:cNvSpPr/>
          <p:nvPr/>
        </p:nvSpPr>
        <p:spPr>
          <a:xfrm>
            <a:off x="3800677" y="3817430"/>
            <a:ext cx="3047260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400" dirty="0">
                <a:solidFill>
                  <a:schemeClr val="tx1"/>
                </a:solidFill>
              </a:rPr>
              <a:t>javier.fuentesf@edu.uah.es</a:t>
            </a:r>
          </a:p>
        </p:txBody>
      </p:sp>
      <p:sp>
        <p:nvSpPr>
          <p:cNvPr id="15" name="CuadroTexto 14"/>
          <p:cNvSpPr txBox="1"/>
          <p:nvPr/>
        </p:nvSpPr>
        <p:spPr>
          <a:xfrm>
            <a:off x="2655105" y="3791905"/>
            <a:ext cx="1145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i="1" dirty="0"/>
              <a:t>E-mail: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s-ES" altLang="en-US"/>
          </a:p>
        </p:txBody>
      </p:sp>
      <p:sp>
        <p:nvSpPr>
          <p:cNvPr id="14" name="Marcador de texto 22">
            <a:extLst>
              <a:ext uri="{FF2B5EF4-FFF2-40B4-BE49-F238E27FC236}">
                <a16:creationId xmlns:a16="http://schemas.microsoft.com/office/drawing/2014/main" id="{1DBA7101-8E94-4A6C-B8D7-B486FB9E1FCB}"/>
              </a:ext>
            </a:extLst>
          </p:cNvPr>
          <p:cNvSpPr>
            <a:spLocks noGrp="1"/>
          </p:cNvSpPr>
          <p:nvPr/>
        </p:nvSpPr>
        <p:spPr>
          <a:xfrm>
            <a:off x="557061" y="4649369"/>
            <a:ext cx="1280885" cy="24674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050" b="1" i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400" dirty="0"/>
              <a:t>Tutores:</a:t>
            </a:r>
          </a:p>
        </p:txBody>
      </p:sp>
      <p:sp>
        <p:nvSpPr>
          <p:cNvPr id="16" name="Marcador de texto 23">
            <a:extLst>
              <a:ext uri="{FF2B5EF4-FFF2-40B4-BE49-F238E27FC236}">
                <a16:creationId xmlns:a16="http://schemas.microsoft.com/office/drawing/2014/main" id="{80FFAC9A-47E9-4285-A13D-708DCD0F4976}"/>
              </a:ext>
            </a:extLst>
          </p:cNvPr>
          <p:cNvSpPr>
            <a:spLocks noGrp="1"/>
          </p:cNvSpPr>
          <p:nvPr/>
        </p:nvSpPr>
        <p:spPr>
          <a:xfrm>
            <a:off x="2008494" y="4649369"/>
            <a:ext cx="1999341" cy="24674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900" b="0" i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400" dirty="0"/>
              <a:t>Daniel Pizarro Pérez</a:t>
            </a:r>
          </a:p>
          <a:p>
            <a:r>
              <a:rPr lang="es-ES" sz="1400" i="0" dirty="0"/>
              <a:t> daniel.pizarro@uah.es</a:t>
            </a:r>
          </a:p>
        </p:txBody>
      </p:sp>
      <p:sp>
        <p:nvSpPr>
          <p:cNvPr id="17" name="Marcador de texto 24">
            <a:extLst>
              <a:ext uri="{FF2B5EF4-FFF2-40B4-BE49-F238E27FC236}">
                <a16:creationId xmlns:a16="http://schemas.microsoft.com/office/drawing/2014/main" id="{DC9F9054-5981-4BC7-8800-E846CE638291}"/>
              </a:ext>
            </a:extLst>
          </p:cNvPr>
          <p:cNvSpPr>
            <a:spLocks noGrp="1"/>
          </p:cNvSpPr>
          <p:nvPr/>
        </p:nvSpPr>
        <p:spPr>
          <a:xfrm>
            <a:off x="5537645" y="4637965"/>
            <a:ext cx="1824052" cy="246743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900" b="0" i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400" dirty="0"/>
              <a:t>David Fuentes Jiménez</a:t>
            </a:r>
          </a:p>
          <a:p>
            <a:r>
              <a:rPr lang="es-ES" sz="1400" i="0" dirty="0"/>
              <a:t>d.fuentes@edu.uah.es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" dirty="0"/>
              <a:t>Fundamentos Teóricos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B2B8596-B7E4-46F0-97C1-6F22C8D1F731}" type="datetime1">
              <a:rPr lang="es-ES" smtClean="0"/>
              <a:t>21/12/2020</a:t>
            </a:fld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76670-B007-4D9D-924A-EC757F285BE7}" type="slidenum">
              <a:rPr lang="es-ES" smtClean="0"/>
              <a:t>10</a:t>
            </a:fld>
            <a:endParaRPr lang="es-ES"/>
          </a:p>
        </p:txBody>
      </p:sp>
      <p:sp>
        <p:nvSpPr>
          <p:cNvPr id="6" name="Marcador de texto 2"/>
          <p:cNvSpPr>
            <a:spLocks noGrp="1"/>
          </p:cNvSpPr>
          <p:nvPr>
            <p:ph type="body" sz="quarter" idx="13"/>
          </p:nvPr>
        </p:nvSpPr>
        <p:spPr>
          <a:xfrm>
            <a:off x="261938" y="1611313"/>
            <a:ext cx="3386235" cy="3620563"/>
          </a:xfrm>
        </p:spPr>
        <p:txBody>
          <a:bodyPr/>
          <a:lstStyle/>
          <a:p>
            <a:r>
              <a:rPr lang="es-ES" dirty="0"/>
              <a:t>Redes neuronales profundas:</a:t>
            </a:r>
          </a:p>
          <a:p>
            <a:pPr lvl="1"/>
            <a:endParaRPr lang="es-ES" dirty="0"/>
          </a:p>
          <a:p>
            <a:pPr lvl="1"/>
            <a:r>
              <a:rPr lang="es-ES" dirty="0"/>
              <a:t>Neuronas artificiales ordenadas en capas:</a:t>
            </a:r>
          </a:p>
          <a:p>
            <a:pPr lvl="2"/>
            <a:r>
              <a:rPr lang="es-ES" dirty="0"/>
              <a:t>Densas</a:t>
            </a:r>
          </a:p>
          <a:p>
            <a:pPr lvl="2"/>
            <a:r>
              <a:rPr lang="es-ES" dirty="0" err="1"/>
              <a:t>Pooling</a:t>
            </a:r>
            <a:endParaRPr lang="es-ES" dirty="0"/>
          </a:p>
          <a:p>
            <a:pPr lvl="2"/>
            <a:r>
              <a:rPr lang="es-ES" b="1" dirty="0"/>
              <a:t>Convolucionales</a:t>
            </a:r>
          </a:p>
          <a:p>
            <a:pPr lvl="3"/>
            <a:r>
              <a:rPr lang="es-ES" b="1" dirty="0" err="1"/>
              <a:t>Kernel</a:t>
            </a:r>
            <a:r>
              <a:rPr lang="es-ES" b="1" dirty="0"/>
              <a:t> o filtro </a:t>
            </a:r>
            <a:r>
              <a:rPr lang="es-ES" b="1" dirty="0" err="1"/>
              <a:t>entrenables</a:t>
            </a:r>
            <a:endParaRPr lang="es-ES" b="1" dirty="0"/>
          </a:p>
          <a:p>
            <a:pPr lvl="3"/>
            <a:r>
              <a:rPr lang="es-ES" b="1" dirty="0"/>
              <a:t>Combinación lineal entre coeficientes del </a:t>
            </a:r>
            <a:r>
              <a:rPr lang="es-ES" b="1" dirty="0" err="1"/>
              <a:t>kernel</a:t>
            </a:r>
            <a:r>
              <a:rPr lang="es-ES" b="1" dirty="0"/>
              <a:t> y pixeles de entrada</a:t>
            </a:r>
          </a:p>
          <a:p>
            <a:pPr lvl="2"/>
            <a:r>
              <a:rPr lang="es-ES" dirty="0"/>
              <a:t>Activación</a:t>
            </a:r>
          </a:p>
          <a:p>
            <a:pPr lvl="2"/>
            <a:r>
              <a:rPr lang="es-ES" dirty="0" err="1"/>
              <a:t>Dropout</a:t>
            </a:r>
            <a:endParaRPr lang="es-ES" dirty="0"/>
          </a:p>
          <a:p>
            <a:pPr lvl="2"/>
            <a:endParaRPr lang="es-ES" dirty="0"/>
          </a:p>
          <a:p>
            <a:pPr marL="1200150" lvl="4"/>
            <a:endParaRPr lang="es-ES" dirty="0"/>
          </a:p>
          <a:p>
            <a:pPr marL="342900" lvl="1" indent="0">
              <a:buNone/>
            </a:pPr>
            <a:endParaRPr lang="es-ES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BD0B5EBC-A500-49DA-B696-7B9B200613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4099" y="1853754"/>
            <a:ext cx="3487941" cy="1642157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B414FD50-3539-4BA9-8C4B-C531C4DD8E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7421" y="4107227"/>
            <a:ext cx="3901296" cy="2249298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35FEF1E3-309F-4C01-9880-C41C0C12CF75}"/>
              </a:ext>
            </a:extLst>
          </p:cNvPr>
          <p:cNvSpPr txBox="1"/>
          <p:nvPr/>
        </p:nvSpPr>
        <p:spPr>
          <a:xfrm>
            <a:off x="5328120" y="1442317"/>
            <a:ext cx="1887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Convolución 2D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E4782831-93D6-4A21-8289-0EA6D124EB0C}"/>
              </a:ext>
            </a:extLst>
          </p:cNvPr>
          <p:cNvSpPr txBox="1"/>
          <p:nvPr/>
        </p:nvSpPr>
        <p:spPr>
          <a:xfrm>
            <a:off x="5444455" y="3615655"/>
            <a:ext cx="1771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Convolución 3D</a:t>
            </a:r>
          </a:p>
        </p:txBody>
      </p:sp>
    </p:spTree>
    <p:extLst>
      <p:ext uri="{BB962C8B-B14F-4D97-AF65-F5344CB8AC3E}">
        <p14:creationId xmlns:p14="http://schemas.microsoft.com/office/powerpoint/2010/main" val="14302334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" dirty="0"/>
              <a:t>Fundamentos Teóricos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B2B8596-B7E4-46F0-97C1-6F22C8D1F731}" type="datetime1">
              <a:rPr lang="es-ES" smtClean="0"/>
              <a:t>21/12/2020</a:t>
            </a:fld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76670-B007-4D9D-924A-EC757F285BE7}" type="slidenum">
              <a:rPr lang="es-ES" smtClean="0"/>
              <a:t>11</a:t>
            </a:fld>
            <a:endParaRPr lang="es-ES"/>
          </a:p>
        </p:txBody>
      </p:sp>
      <p:sp>
        <p:nvSpPr>
          <p:cNvPr id="6" name="Marcador de texto 2"/>
          <p:cNvSpPr>
            <a:spLocks noGrp="1"/>
          </p:cNvSpPr>
          <p:nvPr>
            <p:ph type="body" sz="quarter" idx="13"/>
          </p:nvPr>
        </p:nvSpPr>
        <p:spPr>
          <a:xfrm>
            <a:off x="278715" y="1334477"/>
            <a:ext cx="3386235" cy="3620563"/>
          </a:xfrm>
        </p:spPr>
        <p:txBody>
          <a:bodyPr/>
          <a:lstStyle/>
          <a:p>
            <a:r>
              <a:rPr lang="es-ES" dirty="0"/>
              <a:t>Redes neuronales profundas:</a:t>
            </a:r>
          </a:p>
          <a:p>
            <a:pPr lvl="1"/>
            <a:r>
              <a:rPr lang="es-ES" dirty="0"/>
              <a:t>Neuronas artificiales ordenadas en capas:</a:t>
            </a:r>
          </a:p>
          <a:p>
            <a:pPr lvl="2"/>
            <a:r>
              <a:rPr lang="es-ES" dirty="0"/>
              <a:t>Densas</a:t>
            </a:r>
          </a:p>
          <a:p>
            <a:pPr lvl="2"/>
            <a:r>
              <a:rPr lang="es-ES" dirty="0" err="1"/>
              <a:t>Pooling</a:t>
            </a:r>
            <a:endParaRPr lang="es-ES" dirty="0"/>
          </a:p>
          <a:p>
            <a:pPr lvl="2"/>
            <a:r>
              <a:rPr lang="es-ES" dirty="0"/>
              <a:t>Convolucionales</a:t>
            </a:r>
          </a:p>
          <a:p>
            <a:pPr lvl="2"/>
            <a:r>
              <a:rPr lang="es-ES" b="1" dirty="0"/>
              <a:t> Activación</a:t>
            </a:r>
          </a:p>
          <a:p>
            <a:pPr lvl="3"/>
            <a:r>
              <a:rPr lang="es-ES" b="1" dirty="0" err="1"/>
              <a:t>ReLU</a:t>
            </a:r>
            <a:endParaRPr lang="es-ES" b="1" dirty="0"/>
          </a:p>
          <a:p>
            <a:pPr lvl="4"/>
            <a:r>
              <a:rPr lang="es-ES" b="1" dirty="0"/>
              <a:t>Sencilla</a:t>
            </a:r>
          </a:p>
          <a:p>
            <a:pPr lvl="4"/>
            <a:r>
              <a:rPr lang="es-ES" b="1" dirty="0"/>
              <a:t>Invariante a escala</a:t>
            </a:r>
          </a:p>
          <a:p>
            <a:pPr lvl="3"/>
            <a:r>
              <a:rPr lang="es-ES" b="1" dirty="0" err="1"/>
              <a:t>Leaky</a:t>
            </a:r>
            <a:r>
              <a:rPr lang="es-ES" b="1" dirty="0"/>
              <a:t> </a:t>
            </a:r>
            <a:r>
              <a:rPr lang="es-ES" b="1" dirty="0" err="1"/>
              <a:t>ReLU</a:t>
            </a:r>
            <a:endParaRPr lang="es-ES" b="1" dirty="0"/>
          </a:p>
          <a:p>
            <a:pPr lvl="4"/>
            <a:r>
              <a:rPr lang="es-ES" b="1" dirty="0"/>
              <a:t>Resuelve el desvanecimiento del gradiente para valores negativos</a:t>
            </a:r>
          </a:p>
          <a:p>
            <a:pPr lvl="3"/>
            <a:r>
              <a:rPr lang="es-ES" b="1" dirty="0"/>
              <a:t>Sigmoidal</a:t>
            </a:r>
          </a:p>
          <a:p>
            <a:pPr lvl="4"/>
            <a:r>
              <a:rPr lang="es-ES" b="1" dirty="0"/>
              <a:t>Clasificación binaria o segmentación </a:t>
            </a:r>
          </a:p>
          <a:p>
            <a:pPr lvl="4"/>
            <a:r>
              <a:rPr lang="es-ES" b="1" dirty="0"/>
              <a:t>Rango (0-1)</a:t>
            </a:r>
          </a:p>
          <a:p>
            <a:pPr lvl="2"/>
            <a:r>
              <a:rPr lang="es-ES" dirty="0" err="1"/>
              <a:t>Dropout</a:t>
            </a:r>
            <a:endParaRPr lang="es-ES" dirty="0"/>
          </a:p>
          <a:p>
            <a:pPr marL="685800" lvl="2" indent="0">
              <a:buNone/>
            </a:pPr>
            <a:endParaRPr lang="es-ES" dirty="0"/>
          </a:p>
          <a:p>
            <a:pPr lvl="4"/>
            <a:endParaRPr lang="es-ES" b="1" dirty="0"/>
          </a:p>
          <a:p>
            <a:pPr lvl="4"/>
            <a:r>
              <a:rPr lang="es-ES" b="1" dirty="0"/>
              <a:t>							</a:t>
            </a:r>
          </a:p>
          <a:p>
            <a:pPr lvl="2"/>
            <a:endParaRPr lang="es-ES" dirty="0"/>
          </a:p>
          <a:p>
            <a:pPr marL="1200150" lvl="4"/>
            <a:endParaRPr lang="es-ES" dirty="0"/>
          </a:p>
          <a:p>
            <a:pPr marL="342900" lvl="1" indent="0">
              <a:buNone/>
            </a:pPr>
            <a:endParaRPr lang="es-ES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25BB3C37-821F-4CB2-AEE0-45DA7C51E2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6617" y="2184977"/>
            <a:ext cx="4214319" cy="1633067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7F489789-57B3-4AD3-8AC3-1CE9880485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3881" y="3977442"/>
            <a:ext cx="3759790" cy="2508867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718932BD-9EA1-4881-B509-1FA70B3DBD3A}"/>
              </a:ext>
            </a:extLst>
          </p:cNvPr>
          <p:cNvSpPr txBox="1"/>
          <p:nvPr/>
        </p:nvSpPr>
        <p:spPr>
          <a:xfrm>
            <a:off x="5224818" y="1656247"/>
            <a:ext cx="219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ReLU</a:t>
            </a:r>
            <a:r>
              <a:rPr lang="es-ES" dirty="0"/>
              <a:t> y </a:t>
            </a:r>
            <a:r>
              <a:rPr lang="es-ES" dirty="0" err="1"/>
              <a:t>Leaky</a:t>
            </a:r>
            <a:r>
              <a:rPr lang="es-ES" dirty="0"/>
              <a:t> </a:t>
            </a:r>
            <a:r>
              <a:rPr lang="es-ES" dirty="0" err="1"/>
              <a:t>ReLU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503522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" dirty="0"/>
              <a:t>Fundamentos Teóricos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B2B8596-B7E4-46F0-97C1-6F22C8D1F731}" type="datetime1">
              <a:rPr lang="es-ES" smtClean="0"/>
              <a:t>21/12/2020</a:t>
            </a:fld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76670-B007-4D9D-924A-EC757F285BE7}" type="slidenum">
              <a:rPr lang="es-ES" smtClean="0"/>
              <a:t>12</a:t>
            </a:fld>
            <a:endParaRPr lang="es-ES"/>
          </a:p>
        </p:txBody>
      </p:sp>
      <p:sp>
        <p:nvSpPr>
          <p:cNvPr id="6" name="Marcador de texto 2"/>
          <p:cNvSpPr>
            <a:spLocks noGrp="1"/>
          </p:cNvSpPr>
          <p:nvPr>
            <p:ph type="body" sz="quarter" idx="13"/>
          </p:nvPr>
        </p:nvSpPr>
        <p:spPr>
          <a:xfrm>
            <a:off x="261938" y="1611313"/>
            <a:ext cx="3386235" cy="3620563"/>
          </a:xfrm>
        </p:spPr>
        <p:txBody>
          <a:bodyPr/>
          <a:lstStyle/>
          <a:p>
            <a:r>
              <a:rPr lang="es-ES" dirty="0"/>
              <a:t>Redes neuronales profundas:</a:t>
            </a:r>
          </a:p>
          <a:p>
            <a:pPr lvl="1"/>
            <a:endParaRPr lang="es-ES" dirty="0"/>
          </a:p>
          <a:p>
            <a:pPr lvl="1"/>
            <a:r>
              <a:rPr lang="es-ES" dirty="0"/>
              <a:t>Neuronas artificiales ordenadas en capas:</a:t>
            </a:r>
          </a:p>
          <a:p>
            <a:pPr lvl="2"/>
            <a:r>
              <a:rPr lang="es-ES" dirty="0"/>
              <a:t>Densas</a:t>
            </a:r>
          </a:p>
          <a:p>
            <a:pPr lvl="2"/>
            <a:r>
              <a:rPr lang="es-ES" dirty="0" err="1"/>
              <a:t>Pooling</a:t>
            </a:r>
            <a:endParaRPr lang="es-ES" dirty="0"/>
          </a:p>
          <a:p>
            <a:pPr lvl="2"/>
            <a:r>
              <a:rPr lang="es-ES" dirty="0"/>
              <a:t>Convolucionales</a:t>
            </a:r>
          </a:p>
          <a:p>
            <a:pPr lvl="2"/>
            <a:r>
              <a:rPr lang="es-ES" b="1" dirty="0" err="1"/>
              <a:t>Dropout</a:t>
            </a:r>
            <a:endParaRPr lang="es-ES" b="1" dirty="0"/>
          </a:p>
          <a:p>
            <a:pPr lvl="3"/>
            <a:r>
              <a:rPr lang="es-ES" b="1" dirty="0"/>
              <a:t>Reduce </a:t>
            </a:r>
            <a:r>
              <a:rPr lang="es-ES" b="1" dirty="0" err="1"/>
              <a:t>sobre-entrenamiento</a:t>
            </a:r>
            <a:endParaRPr lang="es-ES" b="1" dirty="0"/>
          </a:p>
          <a:p>
            <a:pPr lvl="3"/>
            <a:r>
              <a:rPr lang="es-ES" b="1" dirty="0"/>
              <a:t>Desactiva aleatoriamente aportación de ciertas neuronas</a:t>
            </a:r>
          </a:p>
          <a:p>
            <a:pPr lvl="3"/>
            <a:r>
              <a:rPr lang="es-ES" b="1" dirty="0"/>
              <a:t>Aumenta generalización</a:t>
            </a:r>
          </a:p>
          <a:p>
            <a:pPr marL="685800" lvl="2" indent="0">
              <a:buNone/>
            </a:pPr>
            <a:endParaRPr lang="es-ES" dirty="0"/>
          </a:p>
          <a:p>
            <a:pPr lvl="4"/>
            <a:endParaRPr lang="es-ES" b="1" dirty="0"/>
          </a:p>
          <a:p>
            <a:pPr lvl="4"/>
            <a:r>
              <a:rPr lang="es-ES" b="1" dirty="0"/>
              <a:t>							</a:t>
            </a:r>
          </a:p>
          <a:p>
            <a:pPr lvl="2"/>
            <a:endParaRPr lang="es-ES" dirty="0"/>
          </a:p>
          <a:p>
            <a:pPr marL="1200150" lvl="4"/>
            <a:endParaRPr lang="es-ES" dirty="0"/>
          </a:p>
          <a:p>
            <a:pPr marL="342900" lvl="1" indent="0">
              <a:buNone/>
            </a:pPr>
            <a:endParaRPr lang="es-E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6F30AE2-F014-4F4A-AC79-F4C9F2F1BB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8173" y="1865189"/>
            <a:ext cx="5049730" cy="2638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3223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" dirty="0"/>
              <a:t>Fundamentos Teóricos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B2B8596-B7E4-46F0-97C1-6F22C8D1F731}" type="datetime1">
              <a:rPr lang="es-ES" smtClean="0"/>
              <a:t>21/12/2020</a:t>
            </a:fld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76670-B007-4D9D-924A-EC757F285BE7}" type="slidenum">
              <a:rPr lang="es-ES" smtClean="0"/>
              <a:t>13</a:t>
            </a:fld>
            <a:endParaRPr lang="es-ES"/>
          </a:p>
        </p:txBody>
      </p:sp>
      <p:sp>
        <p:nvSpPr>
          <p:cNvPr id="9" name="Marcador de texto 2"/>
          <p:cNvSpPr>
            <a:spLocks noGrp="1"/>
          </p:cNvSpPr>
          <p:nvPr>
            <p:ph type="body" sz="quarter" idx="13"/>
          </p:nvPr>
        </p:nvSpPr>
        <p:spPr>
          <a:xfrm>
            <a:off x="261938" y="1611313"/>
            <a:ext cx="3386235" cy="3620563"/>
          </a:xfrm>
        </p:spPr>
        <p:txBody>
          <a:bodyPr/>
          <a:lstStyle/>
          <a:p>
            <a:r>
              <a:rPr lang="es-ES" dirty="0"/>
              <a:t>Detección de cáncer:</a:t>
            </a:r>
          </a:p>
          <a:p>
            <a:pPr lvl="1"/>
            <a:r>
              <a:rPr lang="es-ES" dirty="0"/>
              <a:t>Introducción:</a:t>
            </a:r>
          </a:p>
          <a:p>
            <a:pPr lvl="2"/>
            <a:r>
              <a:rPr lang="es-ES" dirty="0"/>
              <a:t>Primera causa de muerte</a:t>
            </a:r>
          </a:p>
          <a:p>
            <a:pPr lvl="2"/>
            <a:r>
              <a:rPr lang="es-ES" dirty="0"/>
              <a:t>Dificultad de detección precoz</a:t>
            </a:r>
          </a:p>
          <a:p>
            <a:pPr lvl="1"/>
            <a:r>
              <a:rPr lang="es-ES" dirty="0"/>
              <a:t>Clásica</a:t>
            </a:r>
          </a:p>
          <a:p>
            <a:pPr lvl="2"/>
            <a:r>
              <a:rPr lang="es-ES" dirty="0"/>
              <a:t>Antecedentes familiares</a:t>
            </a:r>
          </a:p>
          <a:p>
            <a:pPr lvl="2"/>
            <a:r>
              <a:rPr lang="es-ES" dirty="0"/>
              <a:t>Endoscopia, biopsia, análisis de sangre…</a:t>
            </a:r>
          </a:p>
          <a:p>
            <a:pPr lvl="1"/>
            <a:r>
              <a:rPr lang="es-ES" dirty="0"/>
              <a:t>Reciente</a:t>
            </a:r>
          </a:p>
          <a:p>
            <a:pPr lvl="2"/>
            <a:r>
              <a:rPr lang="es-ES" dirty="0"/>
              <a:t>Machine </a:t>
            </a:r>
            <a:r>
              <a:rPr lang="es-ES" dirty="0" err="1"/>
              <a:t>Learning</a:t>
            </a:r>
            <a:endParaRPr lang="es-ES" dirty="0"/>
          </a:p>
          <a:p>
            <a:pPr lvl="2"/>
            <a:r>
              <a:rPr lang="es-ES" dirty="0"/>
              <a:t>Deep </a:t>
            </a:r>
            <a:r>
              <a:rPr lang="es-ES" dirty="0" err="1"/>
              <a:t>Learning</a:t>
            </a:r>
            <a:endParaRPr lang="es-ES" dirty="0"/>
          </a:p>
          <a:p>
            <a:pPr marL="685800" lvl="2" indent="0">
              <a:buNone/>
            </a:pPr>
            <a:endParaRPr lang="es-ES" dirty="0"/>
          </a:p>
          <a:p>
            <a:pPr lvl="2"/>
            <a:endParaRPr lang="es-ES" dirty="0"/>
          </a:p>
          <a:p>
            <a:pPr marL="342900" lvl="1" indent="0">
              <a:buNone/>
            </a:pPr>
            <a:endParaRPr lang="es-ES" dirty="0"/>
          </a:p>
        </p:txBody>
      </p:sp>
      <p:pic>
        <p:nvPicPr>
          <p:cNvPr id="7" name="Imagen 6" descr="Imagen que contiene Diagrama&#10;&#10;Descripción generada automáticamente">
            <a:extLst>
              <a:ext uri="{FF2B5EF4-FFF2-40B4-BE49-F238E27FC236}">
                <a16:creationId xmlns:a16="http://schemas.microsoft.com/office/drawing/2014/main" id="{CDC47562-1488-41CC-8362-4756DB4BA5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3960" y="2391110"/>
            <a:ext cx="4603551" cy="2751341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1CEBE722-A857-44C3-9706-4E99C9A2C2C2}"/>
              </a:ext>
            </a:extLst>
          </p:cNvPr>
          <p:cNvSpPr txBox="1"/>
          <p:nvPr/>
        </p:nvSpPr>
        <p:spPr>
          <a:xfrm>
            <a:off x="4572000" y="1611313"/>
            <a:ext cx="38700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dirty="0"/>
              <a:t>Ejemplo de árbol de decisión realizado con Machine </a:t>
            </a:r>
            <a:r>
              <a:rPr lang="es-ES" sz="1600" dirty="0" err="1"/>
              <a:t>Learning</a:t>
            </a:r>
            <a:endParaRPr lang="es-ES" sz="16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" dirty="0"/>
              <a:t>Fundamentos Teóricos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B2B8596-B7E4-46F0-97C1-6F22C8D1F731}" type="datetime1">
              <a:rPr lang="es-ES" smtClean="0"/>
              <a:t>21/12/2020</a:t>
            </a:fld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76670-B007-4D9D-924A-EC757F285BE7}" type="slidenum">
              <a:rPr lang="es-ES" smtClean="0"/>
              <a:t>14</a:t>
            </a:fld>
            <a:endParaRPr lang="es-ES"/>
          </a:p>
        </p:txBody>
      </p:sp>
      <p:sp>
        <p:nvSpPr>
          <p:cNvPr id="9" name="Marcador de texto 2"/>
          <p:cNvSpPr>
            <a:spLocks noGrp="1"/>
          </p:cNvSpPr>
          <p:nvPr>
            <p:ph type="body" sz="quarter" idx="13"/>
          </p:nvPr>
        </p:nvSpPr>
        <p:spPr>
          <a:xfrm>
            <a:off x="261938" y="1611313"/>
            <a:ext cx="3386235" cy="3620563"/>
          </a:xfrm>
        </p:spPr>
        <p:txBody>
          <a:bodyPr/>
          <a:lstStyle/>
          <a:p>
            <a:r>
              <a:rPr lang="es-ES" dirty="0"/>
              <a:t>Detección de cáncer:</a:t>
            </a:r>
          </a:p>
          <a:p>
            <a:pPr marL="685800" lvl="2" indent="0">
              <a:buNone/>
            </a:pPr>
            <a:endParaRPr lang="es-ES" dirty="0"/>
          </a:p>
          <a:p>
            <a:pPr lvl="1"/>
            <a:r>
              <a:rPr lang="es-ES" dirty="0"/>
              <a:t>Aplicado al cáncer de próstata</a:t>
            </a:r>
          </a:p>
          <a:p>
            <a:pPr lvl="2"/>
            <a:r>
              <a:rPr lang="es-ES" dirty="0"/>
              <a:t>Ecografía</a:t>
            </a:r>
          </a:p>
          <a:p>
            <a:pPr lvl="2"/>
            <a:r>
              <a:rPr lang="es-ES" dirty="0"/>
              <a:t>Tacto rectal</a:t>
            </a:r>
          </a:p>
          <a:p>
            <a:pPr lvl="2"/>
            <a:r>
              <a:rPr lang="es-ES" dirty="0"/>
              <a:t>Biopsia</a:t>
            </a:r>
          </a:p>
          <a:p>
            <a:pPr lvl="2"/>
            <a:r>
              <a:rPr lang="es-ES" dirty="0"/>
              <a:t>Medición de PSA</a:t>
            </a:r>
          </a:p>
          <a:p>
            <a:pPr lvl="2"/>
            <a:r>
              <a:rPr lang="es-ES" dirty="0"/>
              <a:t>Deep </a:t>
            </a:r>
            <a:r>
              <a:rPr lang="es-ES" dirty="0" err="1"/>
              <a:t>Learning</a:t>
            </a:r>
            <a:r>
              <a:rPr lang="es-ES" dirty="0"/>
              <a:t> </a:t>
            </a:r>
          </a:p>
          <a:p>
            <a:pPr lvl="3"/>
            <a:r>
              <a:rPr lang="es-ES" dirty="0"/>
              <a:t>Imágenes RMM</a:t>
            </a:r>
          </a:p>
          <a:p>
            <a:pPr lvl="3"/>
            <a:r>
              <a:rPr lang="es-ES" dirty="0"/>
              <a:t>PSA</a:t>
            </a:r>
          </a:p>
          <a:p>
            <a:pPr lvl="2"/>
            <a:endParaRPr lang="es-ES" dirty="0"/>
          </a:p>
          <a:p>
            <a:pPr marL="342900" lvl="1" indent="0">
              <a:buNone/>
            </a:pPr>
            <a:endParaRPr lang="es-ES" dirty="0"/>
          </a:p>
        </p:txBody>
      </p:sp>
      <p:pic>
        <p:nvPicPr>
          <p:cNvPr id="1026" name="Picture 2" descr="Ecografía y biopsia prostáticas en la detección del carcinoma prostático |  Revista Argentina de Radiología">
            <a:extLst>
              <a:ext uri="{FF2B5EF4-FFF2-40B4-BE49-F238E27FC236}">
                <a16:creationId xmlns:a16="http://schemas.microsoft.com/office/drawing/2014/main" id="{9E626915-02F5-4BEC-B7CD-11636A3BB8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3021" y="1861025"/>
            <a:ext cx="2844905" cy="1890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sonancia Magnética de Próstata (Multiparamétrica) · SOCHRADI">
            <a:extLst>
              <a:ext uri="{FF2B5EF4-FFF2-40B4-BE49-F238E27FC236}">
                <a16:creationId xmlns:a16="http://schemas.microsoft.com/office/drawing/2014/main" id="{21F1483A-4A39-43FB-8AB3-B73C77E6AA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95" r="21474"/>
          <a:stretch/>
        </p:blipFill>
        <p:spPr bwMode="auto">
          <a:xfrm>
            <a:off x="5603325" y="4508433"/>
            <a:ext cx="1904300" cy="1845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9F306700-526F-4CFA-B28B-F4B1F0D5DDB9}"/>
              </a:ext>
            </a:extLst>
          </p:cNvPr>
          <p:cNvSpPr txBox="1"/>
          <p:nvPr/>
        </p:nvSpPr>
        <p:spPr>
          <a:xfrm>
            <a:off x="5989216" y="1426647"/>
            <a:ext cx="1132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Ecografía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654C62A9-C45F-4FDA-A5E1-DD10F8A7348A}"/>
              </a:ext>
            </a:extLst>
          </p:cNvPr>
          <p:cNvSpPr txBox="1"/>
          <p:nvPr/>
        </p:nvSpPr>
        <p:spPr>
          <a:xfrm>
            <a:off x="5913716" y="4035105"/>
            <a:ext cx="1283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Resonancia</a:t>
            </a:r>
          </a:p>
        </p:txBody>
      </p:sp>
    </p:spTree>
    <p:extLst>
      <p:ext uri="{BB962C8B-B14F-4D97-AF65-F5344CB8AC3E}">
        <p14:creationId xmlns:p14="http://schemas.microsoft.com/office/powerpoint/2010/main" val="41071957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" dirty="0"/>
              <a:t>Descripción del sistema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3"/>
          </p:nvPr>
        </p:nvSpPr>
        <p:spPr>
          <a:xfrm>
            <a:off x="261938" y="1611313"/>
            <a:ext cx="8620125" cy="4818516"/>
          </a:xfrm>
        </p:spPr>
        <p:txBody>
          <a:bodyPr/>
          <a:lstStyle/>
          <a:p>
            <a:r>
              <a:rPr lang="es-E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Introducción</a:t>
            </a:r>
          </a:p>
          <a:p>
            <a:pPr lvl="1"/>
            <a:r>
              <a:rPr lang="es-ES" dirty="0">
                <a:solidFill>
                  <a:schemeClr val="accent3"/>
                </a:solidFill>
              </a:rPr>
              <a:t>Introducción al Trabajo de Fin de Grado</a:t>
            </a:r>
          </a:p>
          <a:p>
            <a:pPr lvl="1"/>
            <a:r>
              <a:rPr lang="es-ES" dirty="0">
                <a:solidFill>
                  <a:schemeClr val="accent3"/>
                </a:solidFill>
              </a:rPr>
              <a:t>Introducción al sistema</a:t>
            </a:r>
          </a:p>
          <a:p>
            <a:r>
              <a:rPr lang="es-E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Fundamentos Teóricos</a:t>
            </a:r>
          </a:p>
          <a:p>
            <a:pPr lvl="1"/>
            <a:r>
              <a:rPr lang="es-ES" dirty="0">
                <a:solidFill>
                  <a:schemeClr val="accent3"/>
                </a:solidFill>
              </a:rPr>
              <a:t>Imágenes de resonancia magnética multiparamétrica</a:t>
            </a:r>
          </a:p>
          <a:p>
            <a:pPr lvl="1"/>
            <a:r>
              <a:rPr lang="es-ES" dirty="0">
                <a:solidFill>
                  <a:schemeClr val="accent3"/>
                </a:solidFill>
              </a:rPr>
              <a:t>Redes neuronales profundas</a:t>
            </a:r>
          </a:p>
          <a:p>
            <a:pPr lvl="1"/>
            <a:r>
              <a:rPr lang="es-ES" dirty="0">
                <a:solidFill>
                  <a:schemeClr val="accent3"/>
                </a:solidFill>
              </a:rPr>
              <a:t>Detección del cáncer</a:t>
            </a:r>
          </a:p>
          <a:p>
            <a:r>
              <a:rPr lang="es-ES" dirty="0"/>
              <a:t>Descripción del sistema</a:t>
            </a:r>
          </a:p>
          <a:p>
            <a:pPr lvl="1"/>
            <a:r>
              <a:rPr lang="es-ES" dirty="0"/>
              <a:t>Arquitecturas de clasificación</a:t>
            </a:r>
          </a:p>
          <a:p>
            <a:pPr lvl="1"/>
            <a:r>
              <a:rPr lang="es-ES" dirty="0"/>
              <a:t>Arquitectura de localización</a:t>
            </a:r>
          </a:p>
          <a:p>
            <a:r>
              <a:rPr lang="es-E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Evaluación Experimental</a:t>
            </a:r>
          </a:p>
          <a:p>
            <a:pPr lvl="1"/>
            <a:r>
              <a:rPr lang="es-ES" dirty="0">
                <a:solidFill>
                  <a:schemeClr val="accent3"/>
                </a:solidFill>
              </a:rPr>
              <a:t>Descripción de la base de datos utilizada</a:t>
            </a:r>
          </a:p>
          <a:p>
            <a:pPr lvl="1"/>
            <a:r>
              <a:rPr lang="es-ES" dirty="0">
                <a:solidFill>
                  <a:schemeClr val="accent3"/>
                </a:solidFill>
              </a:rPr>
              <a:t>Metodología experimental</a:t>
            </a:r>
          </a:p>
          <a:p>
            <a:pPr lvl="1"/>
            <a:r>
              <a:rPr lang="es-ES" dirty="0">
                <a:solidFill>
                  <a:schemeClr val="accent3"/>
                </a:solidFill>
              </a:rPr>
              <a:t>Métricas de evaluación</a:t>
            </a:r>
          </a:p>
          <a:p>
            <a:r>
              <a:rPr lang="es-E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Resultados</a:t>
            </a:r>
          </a:p>
          <a:p>
            <a:r>
              <a:rPr lang="es-E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Conclusión y trabajos futuros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573B07BD-68B6-4648-91D6-6F9E5C07D89E}" type="datetime1">
              <a:rPr lang="es-ES" smtClean="0"/>
              <a:t>21/12/2020</a:t>
            </a:fld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76670-B007-4D9D-924A-EC757F285BE7}" type="slidenum">
              <a:rPr lang="es-ES" smtClean="0"/>
              <a:t>15</a:t>
            </a:fld>
            <a:endParaRPr lang="es-E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" dirty="0"/>
              <a:t>Descripción del sistema</a:t>
            </a:r>
          </a:p>
          <a:p>
            <a:endParaRPr lang="es-ES" dirty="0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B2B8596-B7E4-46F0-97C1-6F22C8D1F731}" type="datetime1">
              <a:rPr lang="es-ES" smtClean="0"/>
              <a:t>21/12/2020</a:t>
            </a:fld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76670-B007-4D9D-924A-EC757F285BE7}" type="slidenum">
              <a:rPr lang="es-ES" smtClean="0"/>
              <a:t>16</a:t>
            </a:fld>
            <a:endParaRPr lang="es-ES"/>
          </a:p>
        </p:txBody>
      </p:sp>
      <p:sp>
        <p:nvSpPr>
          <p:cNvPr id="6" name="Marcador de texto 2"/>
          <p:cNvSpPr>
            <a:spLocks noGrp="1"/>
          </p:cNvSpPr>
          <p:nvPr>
            <p:ph type="body" sz="quarter" idx="13"/>
          </p:nvPr>
        </p:nvSpPr>
        <p:spPr>
          <a:xfrm>
            <a:off x="177962" y="1378839"/>
            <a:ext cx="8359549" cy="2922050"/>
          </a:xfrm>
        </p:spPr>
        <p:txBody>
          <a:bodyPr/>
          <a:lstStyle/>
          <a:p>
            <a:pPr marL="171450" lvl="1">
              <a:spcBef>
                <a:spcPts val="750"/>
              </a:spcBef>
              <a:buFont typeface="Arial" charset="0"/>
              <a:buChar char="•"/>
            </a:pPr>
            <a:r>
              <a:rPr lang="es-ES" sz="1800" b="1" dirty="0">
                <a:solidFill>
                  <a:schemeClr val="accent5">
                    <a:lumMod val="75000"/>
                  </a:schemeClr>
                </a:solidFill>
              </a:rPr>
              <a:t>Arquitecturas creadas</a:t>
            </a:r>
            <a:endParaRPr lang="es-ES" sz="1600" b="1" dirty="0">
              <a:solidFill>
                <a:schemeClr val="accent5">
                  <a:lumMod val="75000"/>
                </a:schemeClr>
              </a:solidFill>
            </a:endParaRPr>
          </a:p>
          <a:p>
            <a:pPr lvl="1"/>
            <a:r>
              <a:rPr lang="es-ES" dirty="0"/>
              <a:t>Unimodales</a:t>
            </a:r>
          </a:p>
          <a:p>
            <a:pPr lvl="2"/>
            <a:r>
              <a:rPr lang="es-ES" dirty="0"/>
              <a:t>Localización</a:t>
            </a:r>
          </a:p>
          <a:p>
            <a:pPr lvl="2"/>
            <a:r>
              <a:rPr lang="es-ES" dirty="0"/>
              <a:t>Clasificación</a:t>
            </a:r>
          </a:p>
          <a:p>
            <a:pPr lvl="3"/>
            <a:r>
              <a:rPr lang="es-ES" dirty="0" err="1"/>
              <a:t>Ktrans</a:t>
            </a:r>
            <a:endParaRPr lang="es-ES" dirty="0"/>
          </a:p>
          <a:p>
            <a:pPr lvl="3"/>
            <a:r>
              <a:rPr lang="es-ES" dirty="0"/>
              <a:t>ADC</a:t>
            </a:r>
          </a:p>
          <a:p>
            <a:pPr lvl="3"/>
            <a:r>
              <a:rPr lang="es-ES" dirty="0"/>
              <a:t>T2-Ponderada Sagital</a:t>
            </a:r>
          </a:p>
          <a:p>
            <a:pPr lvl="3"/>
            <a:r>
              <a:rPr lang="es-ES" dirty="0"/>
              <a:t>T2-Ponderada Coronal</a:t>
            </a:r>
          </a:p>
          <a:p>
            <a:pPr lvl="3"/>
            <a:r>
              <a:rPr lang="es-ES" dirty="0"/>
              <a:t>T2-Ponderada Trasversal</a:t>
            </a:r>
          </a:p>
          <a:p>
            <a:pPr lvl="2"/>
            <a:endParaRPr lang="es-ES" dirty="0"/>
          </a:p>
          <a:p>
            <a:pPr lvl="1"/>
            <a:r>
              <a:rPr lang="es-ES" dirty="0"/>
              <a:t>Multimodales</a:t>
            </a:r>
          </a:p>
          <a:p>
            <a:pPr lvl="2"/>
            <a:r>
              <a:rPr lang="es-ES" dirty="0"/>
              <a:t>Clasificación</a:t>
            </a:r>
          </a:p>
          <a:p>
            <a:pPr lvl="3"/>
            <a:r>
              <a:rPr lang="es-ES" dirty="0"/>
              <a:t>Fusión por tensor de entrada</a:t>
            </a:r>
          </a:p>
          <a:p>
            <a:pPr lvl="3"/>
            <a:r>
              <a:rPr lang="es-ES" dirty="0"/>
              <a:t>Fusión de etapas unimodales</a:t>
            </a:r>
          </a:p>
          <a:p>
            <a:pPr lvl="2"/>
            <a:endParaRPr lang="es-E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Diagrama&#10;&#10;Descripción generada automáticamente">
            <a:extLst>
              <a:ext uri="{FF2B5EF4-FFF2-40B4-BE49-F238E27FC236}">
                <a16:creationId xmlns:a16="http://schemas.microsoft.com/office/drawing/2014/main" id="{71BF2739-7B95-4797-A448-D8563174F4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701" y="1422745"/>
            <a:ext cx="5556577" cy="5057365"/>
          </a:xfrm>
          <a:prstGeom prst="rect">
            <a:avLst/>
          </a:prstGeom>
        </p:spPr>
      </p:pic>
      <p:sp>
        <p:nvSpPr>
          <p:cNvPr id="2" name="Marcador de texto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" dirty="0"/>
              <a:t>Descripción del sistema</a:t>
            </a:r>
          </a:p>
          <a:p>
            <a:endParaRPr lang="es-ES" dirty="0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B2B8596-B7E4-46F0-97C1-6F22C8D1F731}" type="datetime1">
              <a:rPr lang="es-ES" smtClean="0"/>
              <a:t>21/12/2020</a:t>
            </a:fld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76670-B007-4D9D-924A-EC757F285BE7}" type="slidenum">
              <a:rPr lang="es-ES" smtClean="0"/>
              <a:t>17</a:t>
            </a:fld>
            <a:endParaRPr lang="es-ES"/>
          </a:p>
        </p:txBody>
      </p:sp>
      <p:sp>
        <p:nvSpPr>
          <p:cNvPr id="6" name="Marcador de texto 2"/>
          <p:cNvSpPr>
            <a:spLocks noGrp="1"/>
          </p:cNvSpPr>
          <p:nvPr>
            <p:ph type="body" sz="quarter" idx="13"/>
          </p:nvPr>
        </p:nvSpPr>
        <p:spPr>
          <a:xfrm>
            <a:off x="140671" y="3177155"/>
            <a:ext cx="3603924" cy="2922050"/>
          </a:xfrm>
        </p:spPr>
        <p:txBody>
          <a:bodyPr/>
          <a:lstStyle/>
          <a:p>
            <a:pPr marL="171450" lvl="1">
              <a:spcBef>
                <a:spcPts val="750"/>
              </a:spcBef>
              <a:buFont typeface="Arial" charset="0"/>
              <a:buChar char="•"/>
            </a:pPr>
            <a:r>
              <a:rPr lang="es-ES" sz="1800" b="1" dirty="0">
                <a:solidFill>
                  <a:schemeClr val="accent5">
                    <a:lumMod val="75000"/>
                  </a:schemeClr>
                </a:solidFill>
              </a:rPr>
              <a:t>Arquitectura unimodal de localización</a:t>
            </a:r>
          </a:p>
          <a:p>
            <a:pPr marL="514350" lvl="2">
              <a:spcBef>
                <a:spcPts val="750"/>
              </a:spcBef>
            </a:pPr>
            <a:endParaRPr lang="es-ES" sz="1600" b="1" dirty="0">
              <a:solidFill>
                <a:schemeClr val="accent5">
                  <a:lumMod val="75000"/>
                </a:schemeClr>
              </a:solidFill>
            </a:endParaRPr>
          </a:p>
          <a:p>
            <a:pPr lvl="1"/>
            <a:r>
              <a:rPr lang="es-ES" dirty="0"/>
              <a:t>Basada en </a:t>
            </a:r>
            <a:r>
              <a:rPr lang="es-ES" dirty="0" err="1"/>
              <a:t>Vnet</a:t>
            </a:r>
            <a:endParaRPr lang="es-ES" dirty="0"/>
          </a:p>
          <a:p>
            <a:pPr marL="342900" lvl="1" indent="0">
              <a:buNone/>
            </a:pPr>
            <a:endParaRPr lang="es-ES" dirty="0"/>
          </a:p>
          <a:p>
            <a:pPr lvl="1"/>
            <a:r>
              <a:rPr lang="es-ES" dirty="0"/>
              <a:t>Se utiliza modalidad </a:t>
            </a:r>
            <a:r>
              <a:rPr lang="es-ES" dirty="0" err="1"/>
              <a:t>Ktrans</a:t>
            </a:r>
            <a:endParaRPr lang="es-ES" dirty="0"/>
          </a:p>
          <a:p>
            <a:pPr lvl="1"/>
            <a:endParaRPr lang="es-ES" dirty="0"/>
          </a:p>
          <a:p>
            <a:pPr lvl="1"/>
            <a:r>
              <a:rPr lang="es-ES" dirty="0"/>
              <a:t>Localización 3D de salida</a:t>
            </a:r>
          </a:p>
          <a:p>
            <a:pPr marL="342900" lvl="1" indent="0">
              <a:buNone/>
            </a:pPr>
            <a:endParaRPr lang="es-ES" dirty="0"/>
          </a:p>
          <a:p>
            <a:pPr lvl="1"/>
            <a:r>
              <a:rPr lang="es-ES" dirty="0"/>
              <a:t>Detección de tumores con diferente tamaño y posición</a:t>
            </a:r>
          </a:p>
          <a:p>
            <a:pPr lvl="1"/>
            <a:endParaRPr lang="es-E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3C13406-FEFC-4D17-9EFE-8A0589F6D05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8412"/>
          <a:stretch/>
        </p:blipFill>
        <p:spPr>
          <a:xfrm>
            <a:off x="1639666" y="1605234"/>
            <a:ext cx="932240" cy="1571921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18376407-2EA3-4214-B3FB-4BA222EDE0D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6710" t="1486" r="3000" b="-1486"/>
          <a:stretch/>
        </p:blipFill>
        <p:spPr>
          <a:xfrm>
            <a:off x="8231961" y="1495195"/>
            <a:ext cx="779052" cy="1681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9065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" dirty="0"/>
              <a:t>Descripción del sistema</a:t>
            </a:r>
          </a:p>
          <a:p>
            <a:endParaRPr lang="es-ES" dirty="0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B2B8596-B7E4-46F0-97C1-6F22C8D1F731}" type="datetime1">
              <a:rPr lang="es-ES" smtClean="0"/>
              <a:t>21/12/2020</a:t>
            </a:fld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76670-B007-4D9D-924A-EC757F285BE7}" type="slidenum">
              <a:rPr lang="es-ES" smtClean="0"/>
              <a:t>18</a:t>
            </a:fld>
            <a:endParaRPr lang="es-ES"/>
          </a:p>
        </p:txBody>
      </p:sp>
      <p:sp>
        <p:nvSpPr>
          <p:cNvPr id="6" name="Marcador de texto 2"/>
          <p:cNvSpPr>
            <a:spLocks noGrp="1"/>
          </p:cNvSpPr>
          <p:nvPr>
            <p:ph type="body" sz="quarter" idx="13"/>
          </p:nvPr>
        </p:nvSpPr>
        <p:spPr>
          <a:xfrm>
            <a:off x="177962" y="1378839"/>
            <a:ext cx="8359549" cy="2922050"/>
          </a:xfrm>
        </p:spPr>
        <p:txBody>
          <a:bodyPr/>
          <a:lstStyle/>
          <a:p>
            <a:pPr marL="171450" lvl="1">
              <a:spcBef>
                <a:spcPts val="750"/>
              </a:spcBef>
              <a:buFont typeface="Arial" charset="0"/>
              <a:buChar char="•"/>
            </a:pPr>
            <a:r>
              <a:rPr lang="es-ES" sz="1800" b="1" dirty="0">
                <a:solidFill>
                  <a:schemeClr val="accent5">
                    <a:lumMod val="75000"/>
                  </a:schemeClr>
                </a:solidFill>
              </a:rPr>
              <a:t>Arquitectura unimodal de clasificación</a:t>
            </a:r>
          </a:p>
          <a:p>
            <a:pPr lvl="1"/>
            <a:r>
              <a:rPr lang="es-ES" dirty="0"/>
              <a:t>Solo una modalidad de imagen</a:t>
            </a:r>
          </a:p>
          <a:p>
            <a:pPr lvl="1"/>
            <a:r>
              <a:rPr lang="es-ES" dirty="0"/>
              <a:t>3 fases diferenciadas</a:t>
            </a:r>
          </a:p>
          <a:p>
            <a:pPr lvl="2"/>
            <a:r>
              <a:rPr lang="es-ES" dirty="0" err="1"/>
              <a:t>Multiescala</a:t>
            </a:r>
            <a:r>
              <a:rPr lang="es-ES" dirty="0"/>
              <a:t> basada en Inception-V3</a:t>
            </a:r>
          </a:p>
          <a:p>
            <a:pPr lvl="2"/>
            <a:r>
              <a:rPr lang="es-ES" dirty="0"/>
              <a:t>Procesado basado en VGG-16</a:t>
            </a:r>
          </a:p>
          <a:p>
            <a:pPr lvl="2"/>
            <a:r>
              <a:rPr lang="es-ES" dirty="0"/>
              <a:t>Clasificación con capas densas y </a:t>
            </a:r>
          </a:p>
          <a:p>
            <a:pPr marL="685800" lvl="2" indent="0">
              <a:buNone/>
            </a:pPr>
            <a:r>
              <a:rPr lang="es-ES" dirty="0"/>
              <a:t>     salida binaria sigmoidal</a:t>
            </a:r>
          </a:p>
          <a:p>
            <a:pPr marL="342900" lvl="1" indent="0">
              <a:buNone/>
            </a:pPr>
            <a:endParaRPr lang="es-ES" dirty="0"/>
          </a:p>
        </p:txBody>
      </p:sp>
      <p:pic>
        <p:nvPicPr>
          <p:cNvPr id="7" name="Imagen 6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3D4943FB-3980-4FE8-BCFB-E2FE5D3A6E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3267" y="2230993"/>
            <a:ext cx="5544244" cy="3711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7360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" dirty="0"/>
              <a:t>Descripción del sistema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B2B8596-B7E4-46F0-97C1-6F22C8D1F731}" type="datetime1">
              <a:rPr lang="es-ES" smtClean="0"/>
              <a:t>21/12/2020</a:t>
            </a:fld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76670-B007-4D9D-924A-EC757F285BE7}" type="slidenum">
              <a:rPr lang="es-ES" smtClean="0"/>
              <a:t>19</a:t>
            </a:fld>
            <a:endParaRPr lang="es-ES"/>
          </a:p>
        </p:txBody>
      </p:sp>
      <p:sp>
        <p:nvSpPr>
          <p:cNvPr id="6" name="Marcador de texto 2"/>
          <p:cNvSpPr>
            <a:spLocks noGrp="1"/>
          </p:cNvSpPr>
          <p:nvPr>
            <p:ph type="body" sz="quarter" idx="13"/>
          </p:nvPr>
        </p:nvSpPr>
        <p:spPr>
          <a:xfrm>
            <a:off x="261939" y="1342775"/>
            <a:ext cx="4167186" cy="2946400"/>
          </a:xfrm>
        </p:spPr>
        <p:txBody>
          <a:bodyPr/>
          <a:lstStyle/>
          <a:p>
            <a:pPr marL="171450" lvl="1">
              <a:spcBef>
                <a:spcPts val="750"/>
              </a:spcBef>
              <a:buFont typeface="Arial" charset="0"/>
              <a:buChar char="•"/>
            </a:pPr>
            <a:r>
              <a:rPr lang="es-ES" b="1" dirty="0">
                <a:solidFill>
                  <a:schemeClr val="accent5">
                    <a:lumMod val="75000"/>
                  </a:schemeClr>
                </a:solidFill>
              </a:rPr>
              <a:t>Arquitectura de fusión por tensor de entrada</a:t>
            </a:r>
            <a:endParaRPr lang="es-ES" dirty="0"/>
          </a:p>
          <a:p>
            <a:pPr lvl="1"/>
            <a:r>
              <a:rPr lang="es-ES" dirty="0"/>
              <a:t>Adaptada para recibir las 5 modalidades a la vez que se procesan de forma conjunta</a:t>
            </a:r>
          </a:p>
          <a:p>
            <a:pPr lvl="1"/>
            <a:endParaRPr lang="es-ES" dirty="0"/>
          </a:p>
          <a:p>
            <a:pPr lvl="1"/>
            <a:r>
              <a:rPr lang="es-ES" dirty="0"/>
              <a:t>Misma arquitectura con 3 fases</a:t>
            </a:r>
          </a:p>
          <a:p>
            <a:pPr lvl="1"/>
            <a:endParaRPr lang="es-ES" dirty="0"/>
          </a:p>
          <a:p>
            <a:pPr lvl="1"/>
            <a:r>
              <a:rPr lang="es-ES" dirty="0"/>
              <a:t>Clasificación binaria sigmoidal</a:t>
            </a:r>
          </a:p>
          <a:p>
            <a:pPr lvl="1"/>
            <a:endParaRPr lang="es-ES" dirty="0"/>
          </a:p>
          <a:p>
            <a:pPr lvl="1"/>
            <a:r>
              <a:rPr lang="es-ES" dirty="0"/>
              <a:t>Objetivo: obtener información</a:t>
            </a:r>
          </a:p>
          <a:p>
            <a:pPr marL="342900" lvl="1" indent="0">
              <a:buNone/>
            </a:pPr>
            <a:r>
              <a:rPr lang="es-ES" dirty="0"/>
              <a:t>    adicional de la misma lesión</a:t>
            </a:r>
          </a:p>
          <a:p>
            <a:pPr lvl="1"/>
            <a:endParaRPr lang="es-ES" dirty="0"/>
          </a:p>
          <a:p>
            <a:pPr lvl="1"/>
            <a:endParaRPr lang="es-ES" dirty="0"/>
          </a:p>
        </p:txBody>
      </p:sp>
      <p:pic>
        <p:nvPicPr>
          <p:cNvPr id="9" name="Imagen 8" descr="Diagrama&#10;&#10;Descripción generada automáticamente">
            <a:extLst>
              <a:ext uri="{FF2B5EF4-FFF2-40B4-BE49-F238E27FC236}">
                <a16:creationId xmlns:a16="http://schemas.microsoft.com/office/drawing/2014/main" id="{6C03F07D-7219-48D8-AF7F-52CA390398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8386" y="2432480"/>
            <a:ext cx="5263675" cy="402056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" dirty="0"/>
              <a:t>Índice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3"/>
          </p:nvPr>
        </p:nvSpPr>
        <p:spPr>
          <a:xfrm>
            <a:off x="261938" y="1611313"/>
            <a:ext cx="8620125" cy="4818516"/>
          </a:xfrm>
        </p:spPr>
        <p:txBody>
          <a:bodyPr/>
          <a:lstStyle/>
          <a:p>
            <a:r>
              <a:rPr lang="es-ES" dirty="0"/>
              <a:t>Introducción</a:t>
            </a:r>
          </a:p>
          <a:p>
            <a:pPr lvl="1"/>
            <a:r>
              <a:rPr lang="es-ES" dirty="0"/>
              <a:t>Introducción al Trabajo de Fin de Grado</a:t>
            </a:r>
          </a:p>
          <a:p>
            <a:pPr lvl="1"/>
            <a:r>
              <a:rPr lang="es-ES" dirty="0"/>
              <a:t>Introducción al sistema</a:t>
            </a:r>
          </a:p>
          <a:p>
            <a:r>
              <a:rPr lang="es-ES" dirty="0"/>
              <a:t>Fundamentos Teóricos</a:t>
            </a:r>
          </a:p>
          <a:p>
            <a:pPr lvl="1"/>
            <a:r>
              <a:rPr lang="es-ES" dirty="0"/>
              <a:t>Imágenes de resonancia magnética multiparamétrica</a:t>
            </a:r>
          </a:p>
          <a:p>
            <a:pPr lvl="1"/>
            <a:r>
              <a:rPr lang="es-ES" dirty="0"/>
              <a:t>Redes neuronales profundas</a:t>
            </a:r>
          </a:p>
          <a:p>
            <a:pPr lvl="1"/>
            <a:r>
              <a:rPr lang="es-ES" dirty="0"/>
              <a:t>Detección del cáncer</a:t>
            </a:r>
          </a:p>
          <a:p>
            <a:r>
              <a:rPr lang="es-ES" dirty="0"/>
              <a:t>Descripción del sistema</a:t>
            </a:r>
          </a:p>
          <a:p>
            <a:pPr lvl="1"/>
            <a:r>
              <a:rPr lang="es-ES" dirty="0"/>
              <a:t>Arquitecturas de clasificación</a:t>
            </a:r>
          </a:p>
          <a:p>
            <a:pPr lvl="1"/>
            <a:r>
              <a:rPr lang="es-ES" dirty="0"/>
              <a:t>Arquitectura de localización</a:t>
            </a:r>
          </a:p>
          <a:p>
            <a:r>
              <a:rPr lang="es-ES" dirty="0"/>
              <a:t>Evaluación Experimental</a:t>
            </a:r>
          </a:p>
          <a:p>
            <a:pPr lvl="1"/>
            <a:r>
              <a:rPr lang="es-ES" dirty="0"/>
              <a:t>Descripción de la base de datos utilizada</a:t>
            </a:r>
          </a:p>
          <a:p>
            <a:pPr lvl="1"/>
            <a:r>
              <a:rPr lang="es-ES" dirty="0"/>
              <a:t>Metodología experimental</a:t>
            </a:r>
          </a:p>
          <a:p>
            <a:pPr lvl="1"/>
            <a:r>
              <a:rPr lang="es-ES" dirty="0"/>
              <a:t>Métricas de evaluación</a:t>
            </a:r>
          </a:p>
          <a:p>
            <a:r>
              <a:rPr lang="es-ES" dirty="0"/>
              <a:t>Resultados</a:t>
            </a:r>
          </a:p>
          <a:p>
            <a:r>
              <a:rPr lang="es-ES" dirty="0"/>
              <a:t>Conclusión y trabajos futuros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573B07BD-68B6-4648-91D6-6F9E5C07D89E}" type="datetime1">
              <a:rPr lang="es-ES" smtClean="0"/>
              <a:t>21/12/2020</a:t>
            </a:fld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76670-B007-4D9D-924A-EC757F285BE7}" type="slidenum">
              <a:rPr lang="es-ES" smtClean="0"/>
              <a:t>2</a:t>
            </a:fld>
            <a:endParaRPr lang="es-E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Diagrama&#10;&#10;Descripción generada automáticamente">
            <a:extLst>
              <a:ext uri="{FF2B5EF4-FFF2-40B4-BE49-F238E27FC236}">
                <a16:creationId xmlns:a16="http://schemas.microsoft.com/office/drawing/2014/main" id="{A18CC6D3-CF4F-4479-B708-A202860F84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9452" y="1904450"/>
            <a:ext cx="5386833" cy="4150995"/>
          </a:xfrm>
          <a:prstGeom prst="rect">
            <a:avLst/>
          </a:prstGeom>
        </p:spPr>
      </p:pic>
      <p:sp>
        <p:nvSpPr>
          <p:cNvPr id="2" name="Marcador de texto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" dirty="0"/>
              <a:t>Descripción del sistema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B2B8596-B7E4-46F0-97C1-6F22C8D1F731}" type="datetime1">
              <a:rPr lang="es-ES" smtClean="0"/>
              <a:t>21/12/2020</a:t>
            </a:fld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76670-B007-4D9D-924A-EC757F285BE7}" type="slidenum">
              <a:rPr lang="es-ES" smtClean="0"/>
              <a:t>20</a:t>
            </a:fld>
            <a:endParaRPr lang="es-ES"/>
          </a:p>
        </p:txBody>
      </p:sp>
      <p:sp>
        <p:nvSpPr>
          <p:cNvPr id="6" name="Marcador de texto 2"/>
          <p:cNvSpPr>
            <a:spLocks noGrp="1"/>
          </p:cNvSpPr>
          <p:nvPr>
            <p:ph type="body" sz="quarter" idx="13"/>
          </p:nvPr>
        </p:nvSpPr>
        <p:spPr>
          <a:xfrm>
            <a:off x="127715" y="1426664"/>
            <a:ext cx="3811569" cy="2946400"/>
          </a:xfrm>
        </p:spPr>
        <p:txBody>
          <a:bodyPr/>
          <a:lstStyle/>
          <a:p>
            <a:pPr marL="171450" lvl="1">
              <a:spcBef>
                <a:spcPts val="750"/>
              </a:spcBef>
              <a:buFont typeface="Arial" charset="0"/>
              <a:buChar char="•"/>
            </a:pPr>
            <a:r>
              <a:rPr lang="es-ES" b="1" dirty="0">
                <a:solidFill>
                  <a:schemeClr val="accent5">
                    <a:lumMod val="75000"/>
                  </a:schemeClr>
                </a:solidFill>
              </a:rPr>
              <a:t>Arquitectura de fusión de etapas unimodales</a:t>
            </a:r>
            <a:endParaRPr lang="es-ES" dirty="0"/>
          </a:p>
          <a:p>
            <a:pPr lvl="1"/>
            <a:r>
              <a:rPr lang="es-ES" dirty="0"/>
              <a:t>5 modalidades pero procesadas de forma individual en redes específicas</a:t>
            </a:r>
          </a:p>
          <a:p>
            <a:pPr lvl="1"/>
            <a:r>
              <a:rPr lang="es-ES" dirty="0"/>
              <a:t>Se reutiliza cada arquitectura unimodal específica</a:t>
            </a:r>
          </a:p>
          <a:p>
            <a:pPr lvl="1"/>
            <a:r>
              <a:rPr lang="es-ES" dirty="0"/>
              <a:t>Basado en ensamblado de clasificadores débiles</a:t>
            </a:r>
          </a:p>
          <a:p>
            <a:pPr lvl="1"/>
            <a:r>
              <a:rPr lang="es-ES" dirty="0"/>
              <a:t>Clasificación binaria sigmoidal de salida</a:t>
            </a:r>
          </a:p>
        </p:txBody>
      </p:sp>
      <p:pic>
        <p:nvPicPr>
          <p:cNvPr id="8" name="Imagen 7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6D233924-8B43-4FC9-A065-BD2BCB062D3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85" t="73417" r="-7185" b="-73417"/>
          <a:stretch/>
        </p:blipFill>
        <p:spPr>
          <a:xfrm>
            <a:off x="-383176" y="4067013"/>
            <a:ext cx="4867174" cy="4708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667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" dirty="0"/>
              <a:t>Evaluación Experimental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3"/>
          </p:nvPr>
        </p:nvSpPr>
        <p:spPr>
          <a:xfrm>
            <a:off x="261938" y="1611313"/>
            <a:ext cx="8620125" cy="4818516"/>
          </a:xfrm>
        </p:spPr>
        <p:txBody>
          <a:bodyPr/>
          <a:lstStyle/>
          <a:p>
            <a:r>
              <a:rPr lang="es-E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Introducción</a:t>
            </a:r>
          </a:p>
          <a:p>
            <a:pPr lvl="1"/>
            <a:r>
              <a:rPr lang="es-ES" dirty="0">
                <a:solidFill>
                  <a:schemeClr val="accent3"/>
                </a:solidFill>
              </a:rPr>
              <a:t>Introducción al Trabajo de Fin de Grado</a:t>
            </a:r>
          </a:p>
          <a:p>
            <a:pPr lvl="1"/>
            <a:r>
              <a:rPr lang="es-ES" dirty="0">
                <a:solidFill>
                  <a:schemeClr val="accent3"/>
                </a:solidFill>
              </a:rPr>
              <a:t>Introducción al sistema</a:t>
            </a:r>
          </a:p>
          <a:p>
            <a:r>
              <a:rPr lang="es-E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Fundamentos Teóricos</a:t>
            </a:r>
          </a:p>
          <a:p>
            <a:pPr lvl="1"/>
            <a:r>
              <a:rPr lang="es-ES" dirty="0">
                <a:solidFill>
                  <a:schemeClr val="accent3"/>
                </a:solidFill>
              </a:rPr>
              <a:t>Imágenes de resonancia magnética multiparamétrica</a:t>
            </a:r>
          </a:p>
          <a:p>
            <a:pPr lvl="1"/>
            <a:r>
              <a:rPr lang="es-ES" dirty="0">
                <a:solidFill>
                  <a:schemeClr val="accent3"/>
                </a:solidFill>
              </a:rPr>
              <a:t>Redes neuronales profundas</a:t>
            </a:r>
          </a:p>
          <a:p>
            <a:pPr lvl="1"/>
            <a:r>
              <a:rPr lang="es-ES" dirty="0">
                <a:solidFill>
                  <a:schemeClr val="accent3"/>
                </a:solidFill>
              </a:rPr>
              <a:t>Detección del cáncer</a:t>
            </a:r>
          </a:p>
          <a:p>
            <a:r>
              <a:rPr lang="es-E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Descripción del sistema</a:t>
            </a:r>
          </a:p>
          <a:p>
            <a:pPr lvl="1"/>
            <a:r>
              <a:rPr lang="es-ES" dirty="0">
                <a:solidFill>
                  <a:schemeClr val="accent3"/>
                </a:solidFill>
              </a:rPr>
              <a:t>Arquitecturas de clasificación</a:t>
            </a:r>
          </a:p>
          <a:p>
            <a:pPr lvl="1"/>
            <a:r>
              <a:rPr lang="es-ES" dirty="0">
                <a:solidFill>
                  <a:schemeClr val="accent3"/>
                </a:solidFill>
              </a:rPr>
              <a:t>Arquitectura de localización</a:t>
            </a:r>
          </a:p>
          <a:p>
            <a:r>
              <a:rPr lang="es-ES" dirty="0"/>
              <a:t>Evaluación Experimental</a:t>
            </a:r>
          </a:p>
          <a:p>
            <a:pPr lvl="1"/>
            <a:r>
              <a:rPr lang="es-ES" dirty="0"/>
              <a:t>Descripción de la base de datos utilizada</a:t>
            </a:r>
          </a:p>
          <a:p>
            <a:pPr lvl="1"/>
            <a:r>
              <a:rPr lang="es-ES" dirty="0"/>
              <a:t>Metodología experimental</a:t>
            </a:r>
          </a:p>
          <a:p>
            <a:pPr lvl="1"/>
            <a:r>
              <a:rPr lang="es-ES" dirty="0"/>
              <a:t>Métricas de evaluación</a:t>
            </a:r>
          </a:p>
          <a:p>
            <a:r>
              <a:rPr lang="es-E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Resultados</a:t>
            </a:r>
          </a:p>
          <a:p>
            <a:r>
              <a:rPr lang="es-E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Conclusión y trabajos futuros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573B07BD-68B6-4648-91D6-6F9E5C07D89E}" type="datetime1">
              <a:rPr lang="es-ES" smtClean="0"/>
              <a:t>21/12/2020</a:t>
            </a:fld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76670-B007-4D9D-924A-EC757F285BE7}" type="slidenum">
              <a:rPr lang="es-ES" smtClean="0"/>
              <a:t>21</a:t>
            </a:fld>
            <a:endParaRPr lang="es-E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" dirty="0"/>
              <a:t>Evaluación Experimental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B2B8596-B7E4-46F0-97C1-6F22C8D1F731}" type="datetime1">
              <a:rPr lang="es-ES" smtClean="0"/>
              <a:t>21/12/2020</a:t>
            </a:fld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76670-B007-4D9D-924A-EC757F285BE7}" type="slidenum">
              <a:rPr lang="es-ES" smtClean="0"/>
              <a:t>22</a:t>
            </a:fld>
            <a:endParaRPr lang="es-E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13"/>
          </p:nvPr>
        </p:nvSpPr>
        <p:spPr>
          <a:xfrm>
            <a:off x="337133" y="1463905"/>
            <a:ext cx="8620125" cy="4761207"/>
          </a:xfrm>
        </p:spPr>
        <p:txBody>
          <a:bodyPr/>
          <a:lstStyle/>
          <a:p>
            <a:r>
              <a:rPr lang="es-ES" dirty="0"/>
              <a:t>Descripción de la base de datos </a:t>
            </a:r>
            <a:r>
              <a:rPr lang="es-ES" dirty="0" err="1"/>
              <a:t>Prostatex</a:t>
            </a:r>
            <a:endParaRPr lang="es-ES" dirty="0"/>
          </a:p>
          <a:p>
            <a:pPr lvl="1"/>
            <a:r>
              <a:rPr lang="es-ES" dirty="0"/>
              <a:t>346 pacientes</a:t>
            </a:r>
          </a:p>
          <a:p>
            <a:pPr lvl="1"/>
            <a:r>
              <a:rPr lang="es-ES" dirty="0"/>
              <a:t>300.000 imágenes en total</a:t>
            </a:r>
          </a:p>
          <a:p>
            <a:pPr lvl="1"/>
            <a:r>
              <a:rPr lang="es-ES" dirty="0"/>
              <a:t>Archivos complementarios de etiquetado</a:t>
            </a:r>
          </a:p>
          <a:p>
            <a:pPr lvl="2"/>
            <a:r>
              <a:rPr lang="es-ES" dirty="0"/>
              <a:t>Significancia, posición, modalidad de imagen… etc.</a:t>
            </a:r>
          </a:p>
          <a:p>
            <a:pPr lvl="1"/>
            <a:endParaRPr lang="es-ES" dirty="0"/>
          </a:p>
          <a:p>
            <a:pPr lvl="1"/>
            <a:r>
              <a:rPr lang="es-ES" dirty="0"/>
              <a:t>Escáneres:</a:t>
            </a:r>
          </a:p>
          <a:p>
            <a:pPr lvl="2"/>
            <a:r>
              <a:rPr lang="es-ES" dirty="0"/>
              <a:t>Siemens 3T MR MAGNETOM Trio</a:t>
            </a:r>
          </a:p>
          <a:p>
            <a:pPr lvl="2"/>
            <a:r>
              <a:rPr lang="es-ES" dirty="0"/>
              <a:t>Siemens 3T MR </a:t>
            </a:r>
            <a:r>
              <a:rPr lang="es-ES" dirty="0" err="1"/>
              <a:t>Skyra</a:t>
            </a:r>
            <a:endParaRPr lang="es-ES" dirty="0"/>
          </a:p>
          <a:p>
            <a:pPr lvl="2"/>
            <a:endParaRPr lang="es-ES" dirty="0"/>
          </a:p>
          <a:p>
            <a:pPr lvl="1"/>
            <a:r>
              <a:rPr lang="es-ES" dirty="0"/>
              <a:t>2 formatos de archivo</a:t>
            </a:r>
          </a:p>
          <a:p>
            <a:pPr lvl="2"/>
            <a:r>
              <a:rPr lang="es-ES" dirty="0"/>
              <a:t>MHD</a:t>
            </a:r>
          </a:p>
          <a:p>
            <a:pPr lvl="2"/>
            <a:r>
              <a:rPr lang="es-ES" dirty="0"/>
              <a:t>DICOM</a:t>
            </a:r>
          </a:p>
          <a:p>
            <a:pPr lvl="2"/>
            <a:endParaRPr lang="es-ES" dirty="0"/>
          </a:p>
          <a:p>
            <a:pPr lvl="1"/>
            <a:r>
              <a:rPr lang="es-ES" dirty="0"/>
              <a:t>5 modalidades </a:t>
            </a:r>
          </a:p>
          <a:p>
            <a:pPr marL="685800" lvl="2" indent="0">
              <a:buNone/>
            </a:pPr>
            <a:endParaRPr lang="es-ES" dirty="0"/>
          </a:p>
          <a:p>
            <a:pPr lvl="2"/>
            <a:endParaRPr lang="es-ES" dirty="0"/>
          </a:p>
          <a:p>
            <a:pPr lvl="1"/>
            <a:endParaRPr lang="es-ES" dirty="0"/>
          </a:p>
        </p:txBody>
      </p:sp>
      <p:sp>
        <p:nvSpPr>
          <p:cNvPr id="7" name="Abrir llave 6">
            <a:extLst>
              <a:ext uri="{FF2B5EF4-FFF2-40B4-BE49-F238E27FC236}">
                <a16:creationId xmlns:a16="http://schemas.microsoft.com/office/drawing/2014/main" id="{EF8F39D6-B6A7-48DF-A1B9-3B13F0863321}"/>
              </a:ext>
            </a:extLst>
          </p:cNvPr>
          <p:cNvSpPr/>
          <p:nvPr/>
        </p:nvSpPr>
        <p:spPr>
          <a:xfrm>
            <a:off x="2260834" y="4663906"/>
            <a:ext cx="486561" cy="1580905"/>
          </a:xfrm>
          <a:prstGeom prst="leftBrace">
            <a:avLst>
              <a:gd name="adj1" fmla="val 8333"/>
              <a:gd name="adj2" fmla="val 3610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1D44B215-D04A-45DA-B27F-402881D505EE}"/>
              </a:ext>
            </a:extLst>
          </p:cNvPr>
          <p:cNvSpPr txBox="1"/>
          <p:nvPr/>
        </p:nvSpPr>
        <p:spPr>
          <a:xfrm>
            <a:off x="2543437" y="4663906"/>
            <a:ext cx="288581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/>
              <a:t>Ktrans</a:t>
            </a: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ADC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T2-Ponderada Sagital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T2-Ponderada Coronal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T2-Ponderada Trasversal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4A2D4A8-5DDD-43C1-9710-C03271792E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7657" y="2303578"/>
            <a:ext cx="3649210" cy="3584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" dirty="0"/>
              <a:t>Evaluación Experimental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B2B8596-B7E4-46F0-97C1-6F22C8D1F731}" type="datetime1">
              <a:rPr lang="es-ES" smtClean="0"/>
              <a:t>21/12/2020</a:t>
            </a:fld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76670-B007-4D9D-924A-EC757F285BE7}" type="slidenum">
              <a:rPr lang="es-ES" smtClean="0"/>
              <a:t>23</a:t>
            </a:fld>
            <a:endParaRPr lang="es-E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13"/>
          </p:nvPr>
        </p:nvSpPr>
        <p:spPr>
          <a:xfrm>
            <a:off x="261938" y="1611312"/>
            <a:ext cx="8620125" cy="4761207"/>
          </a:xfrm>
        </p:spPr>
        <p:txBody>
          <a:bodyPr/>
          <a:lstStyle/>
          <a:p>
            <a:pPr marL="0" indent="0">
              <a:buNone/>
            </a:pPr>
            <a:endParaRPr lang="es-ES" dirty="0"/>
          </a:p>
          <a:p>
            <a:r>
              <a:rPr lang="es-ES" dirty="0"/>
              <a:t>Aumento de datos</a:t>
            </a:r>
          </a:p>
          <a:p>
            <a:pPr lvl="1"/>
            <a:r>
              <a:rPr lang="es-ES" dirty="0"/>
              <a:t>Incrementar datos de entrenamiento</a:t>
            </a:r>
          </a:p>
          <a:p>
            <a:pPr lvl="1"/>
            <a:r>
              <a:rPr lang="es-ES" dirty="0"/>
              <a:t>Diferentes transformaciones:</a:t>
            </a:r>
          </a:p>
          <a:p>
            <a:pPr lvl="2"/>
            <a:r>
              <a:rPr lang="es-ES" dirty="0"/>
              <a:t>Rotación</a:t>
            </a:r>
          </a:p>
          <a:p>
            <a:pPr lvl="2"/>
            <a:r>
              <a:rPr lang="es-ES" dirty="0"/>
              <a:t>Espejado</a:t>
            </a:r>
          </a:p>
          <a:p>
            <a:pPr lvl="2"/>
            <a:r>
              <a:rPr lang="es-ES" dirty="0"/>
              <a:t>Desplazamiento</a:t>
            </a:r>
          </a:p>
          <a:p>
            <a:pPr lvl="1"/>
            <a:r>
              <a:rPr lang="es-ES" dirty="0"/>
              <a:t>Mayor generalización</a:t>
            </a:r>
          </a:p>
          <a:p>
            <a:pPr lvl="1"/>
            <a:r>
              <a:rPr lang="es-ES" dirty="0"/>
              <a:t>Tiene limitaciones</a:t>
            </a:r>
          </a:p>
          <a:p>
            <a:pPr lvl="1"/>
            <a:endParaRPr lang="es-ES" dirty="0"/>
          </a:p>
          <a:p>
            <a:pPr marL="685800" lvl="2" indent="0">
              <a:buNone/>
            </a:pPr>
            <a:endParaRPr lang="es-ES" dirty="0"/>
          </a:p>
          <a:p>
            <a:pPr lvl="2"/>
            <a:endParaRPr lang="es-ES" dirty="0"/>
          </a:p>
          <a:p>
            <a:pPr lvl="2"/>
            <a:endParaRPr lang="es-ES" dirty="0"/>
          </a:p>
          <a:p>
            <a:pPr lvl="1"/>
            <a:endParaRPr lang="es-ES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98C77123-5C77-446F-94AE-AE0C15DC76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2171" y="2958246"/>
            <a:ext cx="5921830" cy="2074575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A146A1A2-0B95-4441-84E7-FA0D1FB2703F}"/>
              </a:ext>
            </a:extLst>
          </p:cNvPr>
          <p:cNvSpPr txBox="1"/>
          <p:nvPr/>
        </p:nvSpPr>
        <p:spPr>
          <a:xfrm>
            <a:off x="4900474" y="2588914"/>
            <a:ext cx="3035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Ejemplo de aumento de datos</a:t>
            </a:r>
          </a:p>
        </p:txBody>
      </p:sp>
    </p:spTree>
    <p:extLst>
      <p:ext uri="{BB962C8B-B14F-4D97-AF65-F5344CB8AC3E}">
        <p14:creationId xmlns:p14="http://schemas.microsoft.com/office/powerpoint/2010/main" val="14634661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22598058-CDA4-49AD-B3E7-6FCAEF56B7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7084" y="2994499"/>
            <a:ext cx="3952560" cy="2841592"/>
          </a:xfrm>
          <a:prstGeom prst="rect">
            <a:avLst/>
          </a:prstGeom>
        </p:spPr>
      </p:pic>
      <p:sp>
        <p:nvSpPr>
          <p:cNvPr id="2" name="Marcador de texto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" dirty="0"/>
              <a:t>Evaluación Experimental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B2B8596-B7E4-46F0-97C1-6F22C8D1F731}" type="datetime1">
              <a:rPr lang="es-ES" smtClean="0"/>
              <a:t>21/12/2020</a:t>
            </a:fld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76670-B007-4D9D-924A-EC757F285BE7}" type="slidenum">
              <a:rPr lang="es-ES" smtClean="0"/>
              <a:t>24</a:t>
            </a:fld>
            <a:endParaRPr lang="es-ES"/>
          </a:p>
        </p:txBody>
      </p:sp>
      <p:sp>
        <p:nvSpPr>
          <p:cNvPr id="7" name="Marcador de texto 4"/>
          <p:cNvSpPr>
            <a:spLocks noGrp="1"/>
          </p:cNvSpPr>
          <p:nvPr>
            <p:ph type="body" sz="quarter" idx="13"/>
          </p:nvPr>
        </p:nvSpPr>
        <p:spPr>
          <a:xfrm>
            <a:off x="162615" y="1510018"/>
            <a:ext cx="6632468" cy="4326073"/>
          </a:xfrm>
        </p:spPr>
        <p:txBody>
          <a:bodyPr/>
          <a:lstStyle/>
          <a:p>
            <a:r>
              <a:rPr lang="es-ES" dirty="0"/>
              <a:t>Métricas de evaluación</a:t>
            </a:r>
          </a:p>
          <a:p>
            <a:pPr lvl="1"/>
            <a:r>
              <a:rPr lang="es-ES" dirty="0"/>
              <a:t>Matriz de confusión:</a:t>
            </a:r>
          </a:p>
          <a:p>
            <a:pPr lvl="2"/>
            <a:r>
              <a:rPr lang="es-ES" dirty="0"/>
              <a:t>Útil para observar eficacia de un clasificador binario</a:t>
            </a:r>
          </a:p>
          <a:p>
            <a:pPr lvl="2"/>
            <a:r>
              <a:rPr lang="es-ES" dirty="0"/>
              <a:t>Compuesta por:</a:t>
            </a:r>
          </a:p>
          <a:p>
            <a:pPr lvl="3"/>
            <a:r>
              <a:rPr lang="es-ES" dirty="0"/>
              <a:t>Verdaderos positivos(TP) = Predicciones positivas correctas</a:t>
            </a:r>
          </a:p>
          <a:p>
            <a:pPr lvl="3"/>
            <a:endParaRPr lang="es-ES" dirty="0"/>
          </a:p>
          <a:p>
            <a:pPr lvl="3"/>
            <a:r>
              <a:rPr lang="es-ES" dirty="0"/>
              <a:t>Falsos positivos(FP) =Predicciones positivas erróneas</a:t>
            </a:r>
          </a:p>
          <a:p>
            <a:pPr lvl="3"/>
            <a:endParaRPr lang="es-ES" dirty="0"/>
          </a:p>
          <a:p>
            <a:pPr lvl="3"/>
            <a:r>
              <a:rPr lang="es-ES" dirty="0"/>
              <a:t>Verdaderos negativos(TN) =Predicciones negativas correctas</a:t>
            </a:r>
          </a:p>
          <a:p>
            <a:pPr lvl="3"/>
            <a:endParaRPr lang="es-ES" dirty="0"/>
          </a:p>
          <a:p>
            <a:pPr lvl="3"/>
            <a:r>
              <a:rPr lang="es-ES" dirty="0"/>
              <a:t>Falsos negativos(FN) =Predicciones negativas erróneas</a:t>
            </a:r>
          </a:p>
          <a:p>
            <a:pPr marL="685800" lvl="2" indent="0">
              <a:buNone/>
            </a:pPr>
            <a:endParaRPr lang="es-ES" dirty="0"/>
          </a:p>
          <a:p>
            <a:pPr marL="685800" lvl="2" indent="0">
              <a:buNone/>
            </a:pPr>
            <a:endParaRPr lang="es-ES" dirty="0"/>
          </a:p>
          <a:p>
            <a:pPr lvl="1"/>
            <a:endParaRPr lang="es-ES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" dirty="0"/>
              <a:t>Evaluación Experimental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B2B8596-B7E4-46F0-97C1-6F22C8D1F731}" type="datetime1">
              <a:rPr lang="es-ES" smtClean="0"/>
              <a:t>21/12/2020</a:t>
            </a:fld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76670-B007-4D9D-924A-EC757F285BE7}" type="slidenum">
              <a:rPr lang="es-ES" smtClean="0"/>
              <a:t>25</a:t>
            </a:fld>
            <a:endParaRPr lang="es-ES"/>
          </a:p>
        </p:txBody>
      </p:sp>
      <p:sp>
        <p:nvSpPr>
          <p:cNvPr id="7" name="Marcador de texto 4"/>
          <p:cNvSpPr>
            <a:spLocks noGrp="1"/>
          </p:cNvSpPr>
          <p:nvPr>
            <p:ph type="body" sz="quarter" idx="13"/>
          </p:nvPr>
        </p:nvSpPr>
        <p:spPr>
          <a:xfrm>
            <a:off x="162615" y="1510018"/>
            <a:ext cx="6632468" cy="4326073"/>
          </a:xfrm>
        </p:spPr>
        <p:txBody>
          <a:bodyPr/>
          <a:lstStyle/>
          <a:p>
            <a:r>
              <a:rPr lang="es-ES" dirty="0"/>
              <a:t>Métricas de evaluación</a:t>
            </a:r>
          </a:p>
          <a:p>
            <a:pPr marL="342900" lvl="1" indent="0">
              <a:buNone/>
            </a:pPr>
            <a:endParaRPr lang="es-ES" dirty="0"/>
          </a:p>
          <a:p>
            <a:pPr lvl="1"/>
            <a:r>
              <a:rPr lang="es-ES" dirty="0"/>
              <a:t>Raíz del error cuadrático medio </a:t>
            </a:r>
          </a:p>
          <a:p>
            <a:pPr lvl="1"/>
            <a:endParaRPr lang="es-ES" dirty="0"/>
          </a:p>
          <a:p>
            <a:pPr lvl="1"/>
            <a:r>
              <a:rPr lang="es-ES" dirty="0"/>
              <a:t>Exactitud o </a:t>
            </a:r>
            <a:r>
              <a:rPr lang="es-ES" dirty="0" err="1"/>
              <a:t>accuracy</a:t>
            </a:r>
            <a:r>
              <a:rPr lang="es-ES" dirty="0"/>
              <a:t> </a:t>
            </a:r>
          </a:p>
          <a:p>
            <a:pPr lvl="1"/>
            <a:endParaRPr lang="es-ES" dirty="0"/>
          </a:p>
          <a:p>
            <a:pPr lvl="1"/>
            <a:r>
              <a:rPr lang="es-ES" dirty="0"/>
              <a:t>Ratio de falsos positivos(FPR)  FPR =</a:t>
            </a:r>
          </a:p>
          <a:p>
            <a:pPr lvl="1"/>
            <a:endParaRPr lang="es-ES" dirty="0"/>
          </a:p>
          <a:p>
            <a:pPr lvl="1"/>
            <a:r>
              <a:rPr lang="es-ES" dirty="0"/>
              <a:t>Ratio de verdaderos positivos(TPR)</a:t>
            </a:r>
          </a:p>
          <a:p>
            <a:pPr marL="342900" lvl="1" indent="0">
              <a:buNone/>
            </a:pPr>
            <a:endParaRPr lang="es-ES" dirty="0"/>
          </a:p>
          <a:p>
            <a:pPr lvl="1"/>
            <a:r>
              <a:rPr lang="es-ES" dirty="0"/>
              <a:t>Valor predictivo positivo(PPV) </a:t>
            </a:r>
          </a:p>
          <a:p>
            <a:pPr lvl="1"/>
            <a:endParaRPr lang="es-ES" dirty="0"/>
          </a:p>
          <a:p>
            <a:pPr lvl="1"/>
            <a:r>
              <a:rPr lang="es-ES" dirty="0"/>
              <a:t>F-score</a:t>
            </a:r>
          </a:p>
          <a:p>
            <a:pPr lvl="1"/>
            <a:endParaRPr lang="es-ES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34D81625-796A-48FD-A8C4-BE1D9ACFEA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0494" y="1929079"/>
            <a:ext cx="2133898" cy="600159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D80FDCAE-D6DF-4C2C-BD5B-1C97F42B74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5493" y="2451994"/>
            <a:ext cx="2543530" cy="581106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9C883F96-7677-48CF-A967-D81BDA17BA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4852" y="3528968"/>
            <a:ext cx="2572109" cy="628738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052BC72A-CCF7-4AC1-93EC-83E5304068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78849" y="4089828"/>
            <a:ext cx="1400370" cy="581106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C65522A6-0522-47F3-8C26-DA07A705B5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16585" y="4670934"/>
            <a:ext cx="1790950" cy="638264"/>
          </a:xfrm>
          <a:prstGeom prst="rect">
            <a:avLst/>
          </a:prstGeom>
        </p:spPr>
      </p:pic>
      <p:sp>
        <p:nvSpPr>
          <p:cNvPr id="5" name="AutoShape 2" descr="{\displaystyle \mathrm {FPR} ={\frac {\mathrm {FP} }{\mathrm {N} }}={\frac {\mathrm {FP} }{\mathrm {FP} +\mathrm {TN} }}=1-\mathrm {TNR} }">
            <a:extLst>
              <a:ext uri="{FF2B5EF4-FFF2-40B4-BE49-F238E27FC236}">
                <a16:creationId xmlns:a16="http://schemas.microsoft.com/office/drawing/2014/main" id="{6DF2715F-2246-4214-95D0-7BB4E01054A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481709" y="326792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13" name="AutoShape 6" descr="{\displaystyle \mathrm {FPR} ={\frac {\mathrm {FP} }{\mathrm {N} }}={\frac {\mathrm {FP} }{\mathrm {FP} +\mathrm {TN} }}=1-\mathrm {TNR} }">
            <a:extLst>
              <a:ext uri="{FF2B5EF4-FFF2-40B4-BE49-F238E27FC236}">
                <a16:creationId xmlns:a16="http://schemas.microsoft.com/office/drawing/2014/main" id="{CD41DE60-F66D-492A-A9B8-283A4BF4616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057B8633-0E30-49CB-9555-C6A96654DAD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12458" y="3100627"/>
            <a:ext cx="1214284" cy="414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9459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" dirty="0"/>
              <a:t>Evaluación Experimental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B2B8596-B7E4-46F0-97C1-6F22C8D1F731}" type="datetime1">
              <a:rPr lang="es-ES" smtClean="0"/>
              <a:t>21/12/2020</a:t>
            </a:fld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76670-B007-4D9D-924A-EC757F285BE7}" type="slidenum">
              <a:rPr lang="es-ES" smtClean="0"/>
              <a:t>26</a:t>
            </a:fld>
            <a:endParaRPr lang="es-ES"/>
          </a:p>
        </p:txBody>
      </p:sp>
      <p:sp>
        <p:nvSpPr>
          <p:cNvPr id="7" name="Marcador de texto 4"/>
          <p:cNvSpPr>
            <a:spLocks noGrp="1"/>
          </p:cNvSpPr>
          <p:nvPr>
            <p:ph type="body" sz="quarter" idx="13"/>
          </p:nvPr>
        </p:nvSpPr>
        <p:spPr>
          <a:xfrm>
            <a:off x="162615" y="1510018"/>
            <a:ext cx="5236699" cy="4326073"/>
          </a:xfrm>
        </p:spPr>
        <p:txBody>
          <a:bodyPr/>
          <a:lstStyle/>
          <a:p>
            <a:r>
              <a:rPr lang="es-ES" dirty="0"/>
              <a:t>Métricas de evaluación</a:t>
            </a:r>
          </a:p>
          <a:p>
            <a:endParaRPr lang="es-ES" dirty="0"/>
          </a:p>
          <a:p>
            <a:pPr lvl="1"/>
            <a:r>
              <a:rPr lang="es-ES" dirty="0"/>
              <a:t>Curva de Característica Operativa del Receptor (ROC):</a:t>
            </a:r>
          </a:p>
          <a:p>
            <a:pPr lvl="2"/>
            <a:r>
              <a:rPr lang="es-ES" dirty="0"/>
              <a:t>Representación de TPR frente a FPR a medida que varía el umbral	</a:t>
            </a:r>
          </a:p>
          <a:p>
            <a:pPr lvl="2"/>
            <a:r>
              <a:rPr lang="es-ES" dirty="0"/>
              <a:t>Diagonal que representa aleatoriedad</a:t>
            </a:r>
          </a:p>
          <a:p>
            <a:pPr lvl="2"/>
            <a:r>
              <a:rPr lang="es-ES" dirty="0"/>
              <a:t>Valor perfecto= (0,1)</a:t>
            </a:r>
          </a:p>
          <a:p>
            <a:pPr lvl="2"/>
            <a:endParaRPr lang="es-ES" dirty="0"/>
          </a:p>
          <a:p>
            <a:pPr lvl="2"/>
            <a:endParaRPr lang="es-ES" dirty="0"/>
          </a:p>
          <a:p>
            <a:pPr marL="685800" lvl="2" indent="0">
              <a:buNone/>
            </a:pPr>
            <a:endParaRPr lang="es-ES" dirty="0"/>
          </a:p>
          <a:p>
            <a:pPr lvl="1"/>
            <a:r>
              <a:rPr lang="es-ES" dirty="0"/>
              <a:t>Área Bajo la Curva (AUC):</a:t>
            </a:r>
          </a:p>
          <a:p>
            <a:pPr lvl="2"/>
            <a:r>
              <a:rPr lang="es-ES" dirty="0"/>
              <a:t>Capacidad de clasificación en función de un umbral</a:t>
            </a:r>
          </a:p>
          <a:p>
            <a:pPr lvl="2"/>
            <a:r>
              <a:rPr lang="es-ES" dirty="0"/>
              <a:t>Métrica de estabilidad</a:t>
            </a:r>
          </a:p>
          <a:p>
            <a:pPr lvl="2"/>
            <a:r>
              <a:rPr lang="es-ES" dirty="0"/>
              <a:t>Valor perfecto = 1</a:t>
            </a:r>
          </a:p>
          <a:p>
            <a:pPr lvl="2"/>
            <a:endParaRPr lang="es-ES" dirty="0"/>
          </a:p>
          <a:p>
            <a:pPr lvl="1"/>
            <a:endParaRPr lang="es-ES" dirty="0"/>
          </a:p>
        </p:txBody>
      </p:sp>
      <p:pic>
        <p:nvPicPr>
          <p:cNvPr id="1026" name="Picture 2" descr="Prequential AUC: properties of the area under the ROC curve for data  streams with concept drift | SpringerLink">
            <a:extLst>
              <a:ext uri="{FF2B5EF4-FFF2-40B4-BE49-F238E27FC236}">
                <a16:creationId xmlns:a16="http://schemas.microsoft.com/office/drawing/2014/main" id="{23B1D086-0F74-4C4F-B89F-D8E1CCA606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2047" y="4023069"/>
            <a:ext cx="2460219" cy="2434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2BBED973-371D-45FA-B63D-AFC7B1868DC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083" t="4625" r="7401" b="4249"/>
          <a:stretch/>
        </p:blipFill>
        <p:spPr>
          <a:xfrm>
            <a:off x="5842048" y="1420593"/>
            <a:ext cx="2460219" cy="2524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3353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3226FAD5-A466-4EFC-A132-F3B0208455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" dirty="0"/>
              <a:t>Evaluación Experimental</a:t>
            </a:r>
          </a:p>
          <a:p>
            <a:endParaRPr lang="es-ES" dirty="0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EB826901-D77E-495D-AEFB-C2C0E92562AC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B2B8596-B7E4-46F0-97C1-6F22C8D1F731}" type="datetime1">
              <a:rPr lang="es-ES" smtClean="0"/>
              <a:t>21/12/2020</a:t>
            </a:fld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50FA0B8-CB94-4C21-90ED-0693457FA4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76670-B007-4D9D-924A-EC757F285BE7}" type="slidenum">
              <a:rPr lang="es-ES" smtClean="0"/>
              <a:t>27</a:t>
            </a:fld>
            <a:endParaRPr lang="es-E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143B5E66-2D03-4F1C-BBDB-041EC0F68E1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ES" dirty="0"/>
              <a:t>Condiciones de entrenamiento</a:t>
            </a:r>
          </a:p>
          <a:p>
            <a:pPr lvl="1"/>
            <a:r>
              <a:rPr lang="es-ES" dirty="0"/>
              <a:t>Función de coste: elemento principal del sistema que penaliza por predicciones erróneas</a:t>
            </a:r>
          </a:p>
          <a:p>
            <a:pPr lvl="2"/>
            <a:r>
              <a:rPr lang="es-ES" dirty="0"/>
              <a:t>Se utiliza pérdida de entropía cruzada binaria</a:t>
            </a:r>
          </a:p>
          <a:p>
            <a:pPr lvl="2"/>
            <a:endParaRPr lang="es-ES" dirty="0"/>
          </a:p>
          <a:p>
            <a:pPr lvl="1"/>
            <a:r>
              <a:rPr lang="es-ES" dirty="0"/>
              <a:t>Ratio de aprendizaje: tamaño de descenso en cada iteración</a:t>
            </a:r>
          </a:p>
          <a:p>
            <a:pPr lvl="2"/>
            <a:r>
              <a:rPr lang="es-ES" dirty="0"/>
              <a:t>5</a:t>
            </a:r>
            <a:r>
              <a:rPr lang="es-ES" i="1" dirty="0"/>
              <a:t>e</a:t>
            </a:r>
            <a:r>
              <a:rPr lang="es-ES" dirty="0"/>
              <a:t>−6 de manera empírica </a:t>
            </a:r>
          </a:p>
          <a:p>
            <a:pPr marL="685800" lvl="2" indent="0">
              <a:buNone/>
            </a:pPr>
            <a:endParaRPr lang="es-ES" dirty="0"/>
          </a:p>
          <a:p>
            <a:pPr lvl="1"/>
            <a:r>
              <a:rPr lang="es-ES" dirty="0" err="1"/>
              <a:t>Batch</a:t>
            </a:r>
            <a:r>
              <a:rPr lang="es-ES" dirty="0"/>
              <a:t> </a:t>
            </a:r>
            <a:r>
              <a:rPr lang="es-ES" dirty="0" err="1"/>
              <a:t>Size</a:t>
            </a:r>
            <a:r>
              <a:rPr lang="es-ES" dirty="0"/>
              <a:t>: conjunto de datos que se procesan de forma simultanea</a:t>
            </a:r>
          </a:p>
          <a:p>
            <a:pPr lvl="2"/>
            <a:r>
              <a:rPr lang="es-ES" dirty="0"/>
              <a:t>Conjuntos de 2 imágenes debido al reducido tamaño de la base de datos</a:t>
            </a:r>
          </a:p>
          <a:p>
            <a:pPr lvl="2"/>
            <a:endParaRPr lang="es-ES" dirty="0"/>
          </a:p>
          <a:p>
            <a:pPr lvl="1"/>
            <a:r>
              <a:rPr lang="es-ES" dirty="0"/>
              <a:t>Épocas: iteración completa del modelo sobre todo el conjunto de datos</a:t>
            </a:r>
          </a:p>
          <a:p>
            <a:pPr lvl="2"/>
            <a:r>
              <a:rPr lang="es-ES" sz="1200" dirty="0">
                <a:solidFill>
                  <a:schemeClr val="tx1"/>
                </a:solidFill>
              </a:rPr>
              <a:t>30 épocas</a:t>
            </a:r>
            <a:endParaRPr lang="es-ES" sz="1200" dirty="0"/>
          </a:p>
          <a:p>
            <a:pPr lvl="2"/>
            <a:r>
              <a:rPr lang="es-ES" sz="1200" dirty="0">
                <a:solidFill>
                  <a:schemeClr val="tx1"/>
                </a:solidFill>
              </a:rPr>
              <a:t>Se guarda el mejor modelo</a:t>
            </a:r>
          </a:p>
          <a:p>
            <a:pPr lvl="2"/>
            <a:endParaRPr lang="es-ES" sz="1200" dirty="0">
              <a:solidFill>
                <a:schemeClr val="tx1"/>
              </a:solidFill>
            </a:endParaRPr>
          </a:p>
          <a:p>
            <a:pPr lvl="1"/>
            <a:r>
              <a:rPr lang="es-ES" dirty="0"/>
              <a:t>Optimizador: algoritmo que minimiza la función de perdidas</a:t>
            </a:r>
          </a:p>
          <a:p>
            <a:pPr lvl="2"/>
            <a:r>
              <a:rPr lang="es-ES" dirty="0"/>
              <a:t>Optimizador adaptativo ADAM</a:t>
            </a:r>
          </a:p>
          <a:p>
            <a:pPr lvl="2"/>
            <a:r>
              <a:rPr lang="es-ES" dirty="0"/>
              <a:t>Modifica ratio de aprendizaje entre épocas</a:t>
            </a:r>
          </a:p>
          <a:p>
            <a:pPr marL="342900" lvl="1" indent="0">
              <a:buNone/>
            </a:pPr>
            <a:endParaRPr lang="es-ES" sz="1400" dirty="0">
              <a:solidFill>
                <a:schemeClr val="tx1"/>
              </a:solidFill>
            </a:endParaRPr>
          </a:p>
          <a:p>
            <a:pPr lvl="2"/>
            <a:endParaRPr lang="es-ES" dirty="0"/>
          </a:p>
          <a:p>
            <a:pPr lvl="1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536149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3226FAD5-A466-4EFC-A132-F3B0208455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" dirty="0"/>
              <a:t>Evaluación Experimental</a:t>
            </a:r>
          </a:p>
          <a:p>
            <a:endParaRPr lang="es-ES" dirty="0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EB826901-D77E-495D-AEFB-C2C0E92562AC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B2B8596-B7E4-46F0-97C1-6F22C8D1F731}" type="datetime1">
              <a:rPr lang="es-ES" smtClean="0"/>
              <a:t>21/12/2020</a:t>
            </a:fld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50FA0B8-CB94-4C21-90ED-0693457FA4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76670-B007-4D9D-924A-EC757F285BE7}" type="slidenum">
              <a:rPr lang="es-ES" smtClean="0"/>
              <a:t>28</a:t>
            </a:fld>
            <a:endParaRPr lang="es-E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Marcador de texto 4">
                <a:extLst>
                  <a:ext uri="{FF2B5EF4-FFF2-40B4-BE49-F238E27FC236}">
                    <a16:creationId xmlns:a16="http://schemas.microsoft.com/office/drawing/2014/main" id="{143B5E66-2D03-4F1C-BBDB-041EC0F68E10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es-ES" dirty="0"/>
                  <a:t>Función de coste de entropía cruzada binaria</a:t>
                </a:r>
              </a:p>
              <a:p>
                <a:endParaRPr lang="es-ES" dirty="0"/>
              </a:p>
              <a:p>
                <a:pPr lvl="1"/>
                <a:r>
                  <a:rPr lang="es-ES" dirty="0"/>
                  <a:t>Muy utilizada en clasificadores binarios y segmentación binaria</a:t>
                </a:r>
              </a:p>
              <a:p>
                <a:pPr lvl="1"/>
                <a:endParaRPr lang="es-ES" dirty="0"/>
              </a:p>
              <a:p>
                <a:pPr lvl="1"/>
                <a:r>
                  <a:rPr lang="es-ES" dirty="0"/>
                  <a:t>Penaliza fuertemente una predicción errónea</a:t>
                </a:r>
              </a:p>
              <a:p>
                <a:pPr lvl="1"/>
                <a:endParaRPr lang="es-ES" dirty="0"/>
              </a:p>
              <a:p>
                <a:pPr lvl="1"/>
                <a:r>
                  <a:rPr lang="es-ES" dirty="0"/>
                  <a:t>No tiene un pesado entre clases, precisa de equilibrado de clases</a:t>
                </a:r>
              </a:p>
              <a:p>
                <a:pPr lvl="1"/>
                <a:endParaRPr lang="es-ES" dirty="0"/>
              </a:p>
              <a:p>
                <a:pPr lvl="1"/>
                <a:endParaRPr lang="es-ES" dirty="0"/>
              </a:p>
              <a:p>
                <a:pPr lvl="1"/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𝑉𝑎𝑙𝑜𝑟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𝑒𝑠𝑝𝑒𝑟𝑎𝑑𝑜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s-ES" dirty="0"/>
              </a:p>
              <a:p>
                <a:pPr lvl="1"/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𝑉𝑎𝑙𝑜𝑟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𝑑𝑒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𝑝𝑟𝑒𝑑𝑖𝑐𝑐𝑖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ó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s-ES" dirty="0"/>
              </a:p>
              <a:p>
                <a:pPr lvl="1"/>
                <a:r>
                  <a:rPr lang="es-ES" dirty="0"/>
                  <a:t>Numero de datos= n</a:t>
                </a:r>
              </a:p>
            </p:txBody>
          </p:sp>
        </mc:Choice>
        <mc:Fallback xmlns="">
          <p:sp>
            <p:nvSpPr>
              <p:cNvPr id="5" name="Marcador de texto 4">
                <a:extLst>
                  <a:ext uri="{FF2B5EF4-FFF2-40B4-BE49-F238E27FC236}">
                    <a16:creationId xmlns:a16="http://schemas.microsoft.com/office/drawing/2014/main" id="{143B5E66-2D03-4F1C-BBDB-041EC0F68E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3"/>
                <a:stretch>
                  <a:fillRect l="-495" t="-4348" b="-174879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Imagen 5">
            <a:extLst>
              <a:ext uri="{FF2B5EF4-FFF2-40B4-BE49-F238E27FC236}">
                <a16:creationId xmlns:a16="http://schemas.microsoft.com/office/drawing/2014/main" id="{368167B7-E38B-43CA-89E0-6B7942A7C5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2187" y="5246687"/>
            <a:ext cx="4579625" cy="832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9497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" dirty="0"/>
              <a:t>Resultados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3"/>
          </p:nvPr>
        </p:nvSpPr>
        <p:spPr>
          <a:xfrm>
            <a:off x="261938" y="1611313"/>
            <a:ext cx="8620125" cy="4818516"/>
          </a:xfrm>
        </p:spPr>
        <p:txBody>
          <a:bodyPr/>
          <a:lstStyle/>
          <a:p>
            <a:r>
              <a:rPr lang="es-E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Introducción</a:t>
            </a:r>
          </a:p>
          <a:p>
            <a:pPr lvl="1"/>
            <a:r>
              <a:rPr lang="es-ES" dirty="0">
                <a:solidFill>
                  <a:schemeClr val="accent3"/>
                </a:solidFill>
              </a:rPr>
              <a:t>Introducción al Trabajo de Fin de Grado</a:t>
            </a:r>
          </a:p>
          <a:p>
            <a:pPr lvl="1"/>
            <a:r>
              <a:rPr lang="es-ES" dirty="0">
                <a:solidFill>
                  <a:schemeClr val="accent3"/>
                </a:solidFill>
              </a:rPr>
              <a:t>Introducción al sistema</a:t>
            </a:r>
          </a:p>
          <a:p>
            <a:r>
              <a:rPr lang="es-E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Fundamentos Teóricos</a:t>
            </a:r>
          </a:p>
          <a:p>
            <a:pPr lvl="1"/>
            <a:r>
              <a:rPr lang="es-ES" dirty="0">
                <a:solidFill>
                  <a:schemeClr val="accent3"/>
                </a:solidFill>
              </a:rPr>
              <a:t>Imágenes de resonancia magnética multiparamétrica</a:t>
            </a:r>
          </a:p>
          <a:p>
            <a:pPr lvl="1"/>
            <a:r>
              <a:rPr lang="es-ES" dirty="0">
                <a:solidFill>
                  <a:schemeClr val="accent3"/>
                </a:solidFill>
              </a:rPr>
              <a:t>Redes neuronales profundas</a:t>
            </a:r>
          </a:p>
          <a:p>
            <a:pPr lvl="1"/>
            <a:r>
              <a:rPr lang="es-ES" dirty="0">
                <a:solidFill>
                  <a:schemeClr val="accent3"/>
                </a:solidFill>
              </a:rPr>
              <a:t>Detección del cáncer</a:t>
            </a:r>
          </a:p>
          <a:p>
            <a:r>
              <a:rPr lang="es-E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Descripción del sistema</a:t>
            </a:r>
          </a:p>
          <a:p>
            <a:pPr lvl="1"/>
            <a:r>
              <a:rPr lang="es-ES" dirty="0">
                <a:solidFill>
                  <a:schemeClr val="accent3"/>
                </a:solidFill>
              </a:rPr>
              <a:t>Arquitecturas de clasificación</a:t>
            </a:r>
          </a:p>
          <a:p>
            <a:pPr lvl="1"/>
            <a:r>
              <a:rPr lang="es-ES" dirty="0">
                <a:solidFill>
                  <a:schemeClr val="accent3"/>
                </a:solidFill>
              </a:rPr>
              <a:t>Arquitectura de localización</a:t>
            </a:r>
          </a:p>
          <a:p>
            <a:r>
              <a:rPr lang="es-E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Evaluación Experimental</a:t>
            </a:r>
          </a:p>
          <a:p>
            <a:pPr lvl="1"/>
            <a:r>
              <a:rPr lang="es-ES" dirty="0">
                <a:solidFill>
                  <a:schemeClr val="accent3"/>
                </a:solidFill>
              </a:rPr>
              <a:t>Descripción de la base de datos utilizada</a:t>
            </a:r>
          </a:p>
          <a:p>
            <a:pPr lvl="1"/>
            <a:r>
              <a:rPr lang="es-ES" dirty="0">
                <a:solidFill>
                  <a:schemeClr val="accent3"/>
                </a:solidFill>
              </a:rPr>
              <a:t>Metodología experimental</a:t>
            </a:r>
          </a:p>
          <a:p>
            <a:pPr lvl="1"/>
            <a:r>
              <a:rPr lang="es-ES" dirty="0">
                <a:solidFill>
                  <a:schemeClr val="accent3"/>
                </a:solidFill>
              </a:rPr>
              <a:t>Métricas de evaluación</a:t>
            </a:r>
          </a:p>
          <a:p>
            <a:r>
              <a:rPr lang="es-ES" dirty="0"/>
              <a:t>Resultados</a:t>
            </a:r>
          </a:p>
          <a:p>
            <a:r>
              <a:rPr lang="es-E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Conclusión y trabajos futuros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573B07BD-68B6-4648-91D6-6F9E5C07D89E}" type="datetime1">
              <a:rPr lang="es-ES" smtClean="0"/>
              <a:t>21/12/2020</a:t>
            </a:fld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76670-B007-4D9D-924A-EC757F285BE7}" type="slidenum">
              <a:rPr lang="es-ES" smtClean="0"/>
              <a:t>29</a:t>
            </a:fld>
            <a:endParaRPr lang="es-E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" sz="2800" dirty="0"/>
              <a:t>Introducción</a:t>
            </a:r>
            <a:endParaRPr lang="es-ES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573B07BD-68B6-4648-91D6-6F9E5C07D89E}" type="datetime1">
              <a:rPr lang="es-ES" smtClean="0"/>
              <a:t>21/12/2020</a:t>
            </a:fld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76670-B007-4D9D-924A-EC757F285BE7}" type="slidenum">
              <a:rPr lang="es-ES" smtClean="0"/>
              <a:t>3</a:t>
            </a:fld>
            <a:endParaRPr lang="es-ES"/>
          </a:p>
        </p:txBody>
      </p:sp>
      <p:sp>
        <p:nvSpPr>
          <p:cNvPr id="7" name="Marcador de texto 2"/>
          <p:cNvSpPr>
            <a:spLocks noGrp="1"/>
          </p:cNvSpPr>
          <p:nvPr>
            <p:ph type="body" sz="quarter" idx="13"/>
          </p:nvPr>
        </p:nvSpPr>
        <p:spPr>
          <a:xfrm>
            <a:off x="261938" y="1611313"/>
            <a:ext cx="8620125" cy="4818516"/>
          </a:xfrm>
        </p:spPr>
        <p:txBody>
          <a:bodyPr/>
          <a:lstStyle/>
          <a:p>
            <a:r>
              <a:rPr lang="es-ES" dirty="0"/>
              <a:t>Introducción</a:t>
            </a:r>
          </a:p>
          <a:p>
            <a:pPr lvl="1"/>
            <a:r>
              <a:rPr lang="es-ES" dirty="0"/>
              <a:t>Introducción al Trabajo de Fin de Grado</a:t>
            </a:r>
          </a:p>
          <a:p>
            <a:pPr lvl="1"/>
            <a:r>
              <a:rPr lang="es-ES" dirty="0"/>
              <a:t>Introducción al sistema</a:t>
            </a:r>
          </a:p>
          <a:p>
            <a:r>
              <a:rPr lang="es-E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Fundamentos Teóricos</a:t>
            </a:r>
          </a:p>
          <a:p>
            <a:pPr lvl="1"/>
            <a:r>
              <a:rPr lang="es-ES" dirty="0">
                <a:solidFill>
                  <a:schemeClr val="accent3"/>
                </a:solidFill>
              </a:rPr>
              <a:t>Imágenes de resonancia magnética multiparamétrica</a:t>
            </a:r>
          </a:p>
          <a:p>
            <a:pPr lvl="1"/>
            <a:r>
              <a:rPr lang="es-ES" dirty="0">
                <a:solidFill>
                  <a:schemeClr val="accent3"/>
                </a:solidFill>
              </a:rPr>
              <a:t>Redes neuronales profundas</a:t>
            </a:r>
          </a:p>
          <a:p>
            <a:pPr lvl="1"/>
            <a:r>
              <a:rPr lang="es-ES" dirty="0">
                <a:solidFill>
                  <a:schemeClr val="accent3"/>
                </a:solidFill>
              </a:rPr>
              <a:t>Detección del cáncer</a:t>
            </a:r>
          </a:p>
          <a:p>
            <a:r>
              <a:rPr lang="es-E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Descripción del sistema</a:t>
            </a:r>
          </a:p>
          <a:p>
            <a:pPr lvl="1"/>
            <a:r>
              <a:rPr lang="es-ES" dirty="0">
                <a:solidFill>
                  <a:schemeClr val="accent3"/>
                </a:solidFill>
              </a:rPr>
              <a:t>Arquitecturas de clasificación</a:t>
            </a:r>
          </a:p>
          <a:p>
            <a:pPr lvl="1"/>
            <a:r>
              <a:rPr lang="es-ES" dirty="0">
                <a:solidFill>
                  <a:schemeClr val="accent3"/>
                </a:solidFill>
              </a:rPr>
              <a:t>Arquitectura de localización</a:t>
            </a:r>
          </a:p>
          <a:p>
            <a:r>
              <a:rPr lang="es-E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Evaluación Experimental</a:t>
            </a:r>
          </a:p>
          <a:p>
            <a:pPr lvl="1"/>
            <a:r>
              <a:rPr lang="es-ES" dirty="0">
                <a:solidFill>
                  <a:schemeClr val="accent3"/>
                </a:solidFill>
              </a:rPr>
              <a:t>Descripción de la base de datos utilizada</a:t>
            </a:r>
          </a:p>
          <a:p>
            <a:pPr lvl="1"/>
            <a:r>
              <a:rPr lang="es-ES" dirty="0">
                <a:solidFill>
                  <a:schemeClr val="accent3"/>
                </a:solidFill>
              </a:rPr>
              <a:t>Metodología experimental</a:t>
            </a:r>
          </a:p>
          <a:p>
            <a:pPr lvl="1"/>
            <a:r>
              <a:rPr lang="es-ES" dirty="0">
                <a:solidFill>
                  <a:schemeClr val="accent3"/>
                </a:solidFill>
              </a:rPr>
              <a:t>Métricas de evaluación</a:t>
            </a:r>
          </a:p>
          <a:p>
            <a:r>
              <a:rPr lang="es-E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Resultados</a:t>
            </a:r>
          </a:p>
          <a:p>
            <a:r>
              <a:rPr lang="es-E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Conclusión y trabajos futuros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0D37D9AB-CAB8-4B3F-94C6-078B251835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7130" y="2574947"/>
            <a:ext cx="1589715" cy="3115140"/>
          </a:xfrm>
          <a:prstGeom prst="rect">
            <a:avLst/>
          </a:prstGeom>
        </p:spPr>
      </p:pic>
      <p:sp>
        <p:nvSpPr>
          <p:cNvPr id="2" name="Marcador de texto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" dirty="0"/>
              <a:t>Resultados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B2B8596-B7E4-46F0-97C1-6F22C8D1F731}" type="datetime1">
              <a:rPr lang="es-ES" smtClean="0"/>
              <a:t>21/12/2020</a:t>
            </a:fld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76670-B007-4D9D-924A-EC757F285BE7}" type="slidenum">
              <a:rPr lang="es-ES" smtClean="0"/>
              <a:t>30</a:t>
            </a:fld>
            <a:endParaRPr lang="es-ES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3FFD9318-C071-4719-80D7-A1862252778B}"/>
              </a:ext>
            </a:extLst>
          </p:cNvPr>
          <p:cNvSpPr txBox="1"/>
          <p:nvPr/>
        </p:nvSpPr>
        <p:spPr>
          <a:xfrm>
            <a:off x="369116" y="1815148"/>
            <a:ext cx="4899170" cy="6935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</a:pPr>
            <a:r>
              <a:rPr lang="es-ES" b="1" dirty="0">
                <a:solidFill>
                  <a:schemeClr val="accent5">
                    <a:lumMod val="75000"/>
                  </a:schemeClr>
                </a:solidFill>
              </a:rPr>
              <a:t>Métricas de la red unimodal de localización</a:t>
            </a:r>
          </a:p>
          <a:p>
            <a:pPr lvl="1" defTabSz="685800">
              <a:lnSpc>
                <a:spcPct val="90000"/>
              </a:lnSpc>
              <a:spcBef>
                <a:spcPts val="750"/>
              </a:spcBef>
            </a:pPr>
            <a:endParaRPr lang="es-ES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83F5F93C-4319-4B51-9291-FE35A8580D36}"/>
              </a:ext>
            </a:extLst>
          </p:cNvPr>
          <p:cNvSpPr txBox="1"/>
          <p:nvPr/>
        </p:nvSpPr>
        <p:spPr>
          <a:xfrm>
            <a:off x="446186" y="2299530"/>
            <a:ext cx="31959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/>
              <a:t>Mapa de interés bidimensional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801C04BE-FD08-410F-A892-E65F98B1EB3E}"/>
              </a:ext>
            </a:extLst>
          </p:cNvPr>
          <p:cNvSpPr txBox="1"/>
          <p:nvPr/>
        </p:nvSpPr>
        <p:spPr>
          <a:xfrm>
            <a:off x="6858001" y="2339394"/>
            <a:ext cx="40494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/>
              <a:t>Predicción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B0E1DBC4-5DF9-4D32-806E-3639ADDC1C2B}"/>
              </a:ext>
            </a:extLst>
          </p:cNvPr>
          <p:cNvSpPr txBox="1"/>
          <p:nvPr/>
        </p:nvSpPr>
        <p:spPr>
          <a:xfrm>
            <a:off x="262571" y="5711709"/>
            <a:ext cx="3195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RMSE de ejemplo: 4.41mm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RMSE medio: 3.46mm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132A9389-0C2B-4088-8109-687D5B6EC5EC}"/>
              </a:ext>
            </a:extLst>
          </p:cNvPr>
          <p:cNvSpPr txBox="1"/>
          <p:nvPr/>
        </p:nvSpPr>
        <p:spPr>
          <a:xfrm>
            <a:off x="4128657" y="2299531"/>
            <a:ext cx="13254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/>
              <a:t>Etiquetado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C82624C2-3793-43F1-AC9A-AA10F48961E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8412"/>
          <a:stretch/>
        </p:blipFill>
        <p:spPr>
          <a:xfrm>
            <a:off x="991111" y="2719929"/>
            <a:ext cx="1725760" cy="2909935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01A9EA93-0DD5-4BC9-B691-74E4A1A5847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6710" t="1486" r="3000" b="-1486"/>
          <a:stretch/>
        </p:blipFill>
        <p:spPr>
          <a:xfrm>
            <a:off x="3793387" y="2768240"/>
            <a:ext cx="1325450" cy="2861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0779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" dirty="0"/>
              <a:t>Resultados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B2B8596-B7E4-46F0-97C1-6F22C8D1F731}" type="datetime1">
              <a:rPr lang="es-ES" smtClean="0"/>
              <a:t>21/12/2020</a:t>
            </a:fld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76670-B007-4D9D-924A-EC757F285BE7}" type="slidenum">
              <a:rPr lang="es-ES" smtClean="0"/>
              <a:t>31</a:t>
            </a:fld>
            <a:endParaRPr lang="es-ES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715737EA-5F7C-408E-81CC-223E1E04AC2C}"/>
              </a:ext>
            </a:extLst>
          </p:cNvPr>
          <p:cNvSpPr txBox="1"/>
          <p:nvPr/>
        </p:nvSpPr>
        <p:spPr>
          <a:xfrm>
            <a:off x="159391" y="1622201"/>
            <a:ext cx="2936147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</a:pPr>
            <a:r>
              <a:rPr lang="es-ES" b="1" dirty="0">
                <a:solidFill>
                  <a:schemeClr val="accent5">
                    <a:lumMod val="75000"/>
                  </a:schemeClr>
                </a:solidFill>
              </a:rPr>
              <a:t>Curvas ROC de arquitecturas unimodales</a:t>
            </a: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386BA28C-9EE2-48FC-B683-BED356DA4D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7018" y="1385048"/>
            <a:ext cx="2563008" cy="2560270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077A64B6-8C4A-451E-9E63-33AB4AE1DE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4290" y="1371717"/>
            <a:ext cx="2563008" cy="2560270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792EFEF4-0502-4FF5-92F6-2E6084A3D2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894" y="3935397"/>
            <a:ext cx="2563008" cy="2560270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C6789A39-3C5A-45E0-AA0B-A01C9B31D6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0143" y="3935397"/>
            <a:ext cx="2563008" cy="2560270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A2D66C1D-4177-4AE8-A466-A7D0A1FDC0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24092" y="3931987"/>
            <a:ext cx="2563008" cy="2560270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B769DE2E-43F0-4DB2-8545-FBF13F901FB8}"/>
              </a:ext>
            </a:extLst>
          </p:cNvPr>
          <p:cNvSpPr txBox="1"/>
          <p:nvPr/>
        </p:nvSpPr>
        <p:spPr>
          <a:xfrm>
            <a:off x="4119239" y="3000652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4AE0D9FD-18A2-4019-8C13-AB54C86E9304}"/>
              </a:ext>
            </a:extLst>
          </p:cNvPr>
          <p:cNvSpPr txBox="1"/>
          <p:nvPr/>
        </p:nvSpPr>
        <p:spPr>
          <a:xfrm>
            <a:off x="4701498" y="3185672"/>
            <a:ext cx="914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dirty="0"/>
              <a:t>AUC=0.7545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5E46F3AB-4448-4F85-8397-1E7B69E2FA10}"/>
              </a:ext>
            </a:extLst>
          </p:cNvPr>
          <p:cNvSpPr txBox="1"/>
          <p:nvPr/>
        </p:nvSpPr>
        <p:spPr>
          <a:xfrm>
            <a:off x="1890703" y="5783870"/>
            <a:ext cx="914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dirty="0"/>
              <a:t>AUC=0.5992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993351A1-0BC4-4D94-B552-F8F687D25C0F}"/>
              </a:ext>
            </a:extLst>
          </p:cNvPr>
          <p:cNvSpPr txBox="1"/>
          <p:nvPr/>
        </p:nvSpPr>
        <p:spPr>
          <a:xfrm>
            <a:off x="4788712" y="5768697"/>
            <a:ext cx="914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dirty="0"/>
              <a:t>AUC=0.6251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C846512B-E3FB-482A-9F79-C0DA40C693AC}"/>
              </a:ext>
            </a:extLst>
          </p:cNvPr>
          <p:cNvSpPr txBox="1"/>
          <p:nvPr/>
        </p:nvSpPr>
        <p:spPr>
          <a:xfrm>
            <a:off x="7505879" y="3196242"/>
            <a:ext cx="914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dirty="0"/>
              <a:t>AUC=0.6795</a:t>
            </a: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DFFECB0B-7841-4AAD-984F-3702EB183D09}"/>
              </a:ext>
            </a:extLst>
          </p:cNvPr>
          <p:cNvSpPr txBox="1"/>
          <p:nvPr/>
        </p:nvSpPr>
        <p:spPr>
          <a:xfrm>
            <a:off x="7505879" y="5783870"/>
            <a:ext cx="914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dirty="0"/>
              <a:t>AUC=0.58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62D6B64C-C0E7-4767-BD8D-4C2F2DA4BA5E}"/>
              </a:ext>
            </a:extLst>
          </p:cNvPr>
          <p:cNvSpPr txBox="1"/>
          <p:nvPr/>
        </p:nvSpPr>
        <p:spPr>
          <a:xfrm>
            <a:off x="470517" y="2299317"/>
            <a:ext cx="2539482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/>
              <a:t>Se supera la aleatoriedad en todas la modalidades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/>
              <a:t>Destacan </a:t>
            </a:r>
            <a:r>
              <a:rPr lang="es-ES" sz="1600" dirty="0" err="1"/>
              <a:t>Ktrans</a:t>
            </a:r>
            <a:r>
              <a:rPr lang="es-ES" sz="1600" dirty="0"/>
              <a:t> y ADC</a:t>
            </a:r>
          </a:p>
          <a:p>
            <a:endParaRPr lang="es-ES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" dirty="0"/>
              <a:t>Resultados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B2B8596-B7E4-46F0-97C1-6F22C8D1F731}" type="datetime1">
              <a:rPr lang="es-ES" smtClean="0"/>
              <a:t>21/12/2020</a:t>
            </a:fld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76670-B007-4D9D-924A-EC757F285BE7}" type="slidenum">
              <a:rPr lang="es-ES" smtClean="0"/>
              <a:t>32</a:t>
            </a:fld>
            <a:endParaRPr lang="es-ES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715737EA-5F7C-408E-81CC-223E1E04AC2C}"/>
              </a:ext>
            </a:extLst>
          </p:cNvPr>
          <p:cNvSpPr txBox="1"/>
          <p:nvPr/>
        </p:nvSpPr>
        <p:spPr>
          <a:xfrm>
            <a:off x="159391" y="1622201"/>
            <a:ext cx="5066950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</a:pPr>
            <a:r>
              <a:rPr lang="es-ES" b="1" dirty="0">
                <a:solidFill>
                  <a:schemeClr val="accent5">
                    <a:lumMod val="75000"/>
                  </a:schemeClr>
                </a:solidFill>
              </a:rPr>
              <a:t>Comparativa de curvas ROC de arquitecturas multimodales con la mejor unimodal</a:t>
            </a: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496E422C-0911-425D-9758-0221AA2A61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514" y="3317963"/>
            <a:ext cx="2563008" cy="2560270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F8619FF6-0ED6-4A96-AA2B-496F5A3FFF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8479" y="3317963"/>
            <a:ext cx="2563008" cy="2560270"/>
          </a:xfrm>
          <a:prstGeom prst="rect">
            <a:avLst/>
          </a:prstGeom>
        </p:spPr>
      </p:pic>
      <p:pic>
        <p:nvPicPr>
          <p:cNvPr id="17" name="Imagen 16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040CB60E-38CC-4812-AEBA-D5A2DAC3E46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9300" y="3317962"/>
            <a:ext cx="2565401" cy="2560271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B264A904-519D-45A2-92A1-23F0C54A7B21}"/>
              </a:ext>
            </a:extLst>
          </p:cNvPr>
          <p:cNvSpPr txBox="1"/>
          <p:nvPr/>
        </p:nvSpPr>
        <p:spPr>
          <a:xfrm>
            <a:off x="1815811" y="5104994"/>
            <a:ext cx="914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dirty="0"/>
              <a:t>AUC=0.7545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A9549063-1FFC-4BAA-ABC7-621C94162089}"/>
              </a:ext>
            </a:extLst>
          </p:cNvPr>
          <p:cNvSpPr txBox="1"/>
          <p:nvPr/>
        </p:nvSpPr>
        <p:spPr>
          <a:xfrm>
            <a:off x="4611623" y="5104994"/>
            <a:ext cx="914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dirty="0"/>
              <a:t>AUC=0.7577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0929A8A8-AA38-44F5-A551-F92C270CCD65}"/>
              </a:ext>
            </a:extLst>
          </p:cNvPr>
          <p:cNvSpPr txBox="1"/>
          <p:nvPr/>
        </p:nvSpPr>
        <p:spPr>
          <a:xfrm>
            <a:off x="7418065" y="5104994"/>
            <a:ext cx="914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dirty="0"/>
              <a:t>AUC=0.7667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90728EC4-F27B-4BA5-A24E-FE51F9D59BA0}"/>
              </a:ext>
            </a:extLst>
          </p:cNvPr>
          <p:cNvSpPr txBox="1"/>
          <p:nvPr/>
        </p:nvSpPr>
        <p:spPr>
          <a:xfrm>
            <a:off x="399495" y="2394523"/>
            <a:ext cx="5983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Ambas arquitecturas de fusión mejoran el AUC de </a:t>
            </a:r>
            <a:r>
              <a:rPr lang="es-ES" dirty="0" err="1"/>
              <a:t>Ktrans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2283292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" dirty="0"/>
              <a:t>Resultados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B2B8596-B7E4-46F0-97C1-6F22C8D1F731}" type="datetime1">
              <a:rPr lang="es-ES" smtClean="0"/>
              <a:t>21/12/2020</a:t>
            </a:fld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76670-B007-4D9D-924A-EC757F285BE7}" type="slidenum">
              <a:rPr lang="es-ES" smtClean="0"/>
              <a:t>33</a:t>
            </a:fld>
            <a:endParaRPr lang="es-ES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0AF546E9-2CF5-415B-9B44-7579D11A72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2190" y="1389388"/>
            <a:ext cx="3291885" cy="2659096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79E9C1F4-0FFD-4ECF-90A2-816A3DAC3F1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60" t="4498" r="11264"/>
          <a:stretch/>
        </p:blipFill>
        <p:spPr>
          <a:xfrm>
            <a:off x="5949473" y="1418686"/>
            <a:ext cx="2933271" cy="2659096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9ABAC8F8-9408-4472-9E87-0201C7FC22F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911" t="5846" r="8144" b="1427"/>
          <a:stretch/>
        </p:blipFill>
        <p:spPr>
          <a:xfrm>
            <a:off x="249391" y="4111252"/>
            <a:ext cx="2949237" cy="2384235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13B47C92-5976-4841-968B-5627157F78B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713" t="6404" r="11545" b="1458"/>
          <a:stretch/>
        </p:blipFill>
        <p:spPr>
          <a:xfrm>
            <a:off x="5980086" y="4107080"/>
            <a:ext cx="2933271" cy="2384236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E6288FC8-6B59-4021-B907-875EDBB5D3D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277" t="5191" r="11863" b="1688"/>
          <a:stretch/>
        </p:blipFill>
        <p:spPr>
          <a:xfrm>
            <a:off x="3128426" y="4087673"/>
            <a:ext cx="2905896" cy="2384235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715737EA-5F7C-408E-81CC-223E1E04AC2C}"/>
              </a:ext>
            </a:extLst>
          </p:cNvPr>
          <p:cNvSpPr txBox="1"/>
          <p:nvPr/>
        </p:nvSpPr>
        <p:spPr>
          <a:xfrm>
            <a:off x="159391" y="1622201"/>
            <a:ext cx="2667699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</a:pPr>
            <a:r>
              <a:rPr lang="es-ES" b="1" dirty="0">
                <a:solidFill>
                  <a:schemeClr val="accent5">
                    <a:lumMod val="75000"/>
                  </a:schemeClr>
                </a:solidFill>
              </a:rPr>
              <a:t>Matrices de confusión unimodales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883C355D-F038-4A4C-A7C0-BC65514B78C0}"/>
              </a:ext>
            </a:extLst>
          </p:cNvPr>
          <p:cNvSpPr/>
          <p:nvPr/>
        </p:nvSpPr>
        <p:spPr>
          <a:xfrm>
            <a:off x="2808725" y="1413928"/>
            <a:ext cx="6074019" cy="265909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9F4D10D4-348D-4EB7-8656-6AFC4DBA622B}"/>
              </a:ext>
            </a:extLst>
          </p:cNvPr>
          <p:cNvSpPr txBox="1"/>
          <p:nvPr/>
        </p:nvSpPr>
        <p:spPr>
          <a:xfrm>
            <a:off x="399495" y="2405849"/>
            <a:ext cx="24092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/>
              <a:t>Ktrans</a:t>
            </a:r>
            <a:r>
              <a:rPr lang="es-ES" dirty="0"/>
              <a:t> y ADC obtienen los mejores resultados</a:t>
            </a:r>
          </a:p>
        </p:txBody>
      </p:sp>
    </p:spTree>
    <p:extLst>
      <p:ext uri="{BB962C8B-B14F-4D97-AF65-F5344CB8AC3E}">
        <p14:creationId xmlns:p14="http://schemas.microsoft.com/office/powerpoint/2010/main" val="18064966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" dirty="0"/>
              <a:t>Resultados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B2B8596-B7E4-46F0-97C1-6F22C8D1F731}" type="datetime1">
              <a:rPr lang="es-ES" smtClean="0"/>
              <a:t>21/12/2020</a:t>
            </a:fld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76670-B007-4D9D-924A-EC757F285BE7}" type="slidenum">
              <a:rPr lang="es-ES" smtClean="0"/>
              <a:t>34</a:t>
            </a:fld>
            <a:endParaRPr lang="es-ES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0AF546E9-2CF5-415B-9B44-7579D11A72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2190" y="1389388"/>
            <a:ext cx="3291885" cy="2659096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79E9C1F4-0FFD-4ECF-90A2-816A3DAC3F1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60" t="4498" r="11264"/>
          <a:stretch/>
        </p:blipFill>
        <p:spPr>
          <a:xfrm>
            <a:off x="5949473" y="1418686"/>
            <a:ext cx="2933271" cy="2659096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9ABAC8F8-9408-4472-9E87-0201C7FC22F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911" t="5846" r="8144" b="1427"/>
          <a:stretch/>
        </p:blipFill>
        <p:spPr>
          <a:xfrm>
            <a:off x="249391" y="4111252"/>
            <a:ext cx="2949237" cy="2384235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13B47C92-5976-4841-968B-5627157F78B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713" t="6404" r="11545" b="1458"/>
          <a:stretch/>
        </p:blipFill>
        <p:spPr>
          <a:xfrm>
            <a:off x="5980086" y="4107080"/>
            <a:ext cx="2933271" cy="2384236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E6288FC8-6B59-4021-B907-875EDBB5D3D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277" t="5191" r="11863" b="1688"/>
          <a:stretch/>
        </p:blipFill>
        <p:spPr>
          <a:xfrm>
            <a:off x="3128426" y="4087673"/>
            <a:ext cx="2905896" cy="2384235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715737EA-5F7C-408E-81CC-223E1E04AC2C}"/>
              </a:ext>
            </a:extLst>
          </p:cNvPr>
          <p:cNvSpPr txBox="1"/>
          <p:nvPr/>
        </p:nvSpPr>
        <p:spPr>
          <a:xfrm>
            <a:off x="159391" y="1622201"/>
            <a:ext cx="2667699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</a:pPr>
            <a:r>
              <a:rPr lang="es-ES" b="1" dirty="0">
                <a:solidFill>
                  <a:schemeClr val="accent5">
                    <a:lumMod val="75000"/>
                  </a:schemeClr>
                </a:solidFill>
              </a:rPr>
              <a:t>Matrices de confusión unimodales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7EC4B86F-7488-47E9-81B3-EB0A0ED1DD26}"/>
              </a:ext>
            </a:extLst>
          </p:cNvPr>
          <p:cNvSpPr/>
          <p:nvPr/>
        </p:nvSpPr>
        <p:spPr>
          <a:xfrm>
            <a:off x="230643" y="4029076"/>
            <a:ext cx="8682714" cy="248999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E2ABEA92-9A84-4A54-8750-7901427485E9}"/>
              </a:ext>
            </a:extLst>
          </p:cNvPr>
          <p:cNvSpPr txBox="1"/>
          <p:nvPr/>
        </p:nvSpPr>
        <p:spPr>
          <a:xfrm>
            <a:off x="399495" y="2352583"/>
            <a:ext cx="25026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T2-Ponderadas obtiene resultados más bajos o con desequilibrio</a:t>
            </a:r>
          </a:p>
        </p:txBody>
      </p:sp>
    </p:spTree>
    <p:extLst>
      <p:ext uri="{BB962C8B-B14F-4D97-AF65-F5344CB8AC3E}">
        <p14:creationId xmlns:p14="http://schemas.microsoft.com/office/powerpoint/2010/main" val="15721509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" dirty="0"/>
              <a:t>Resultados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B2B8596-B7E4-46F0-97C1-6F22C8D1F731}" type="datetime1">
              <a:rPr lang="es-ES" smtClean="0"/>
              <a:t>21/12/2020</a:t>
            </a:fld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76670-B007-4D9D-924A-EC757F285BE7}" type="slidenum">
              <a:rPr lang="es-ES" smtClean="0"/>
              <a:t>35</a:t>
            </a:fld>
            <a:endParaRPr lang="es-ES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0AF546E9-2CF5-415B-9B44-7579D11A72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35" r="6755" b="2063"/>
          <a:stretch/>
        </p:blipFill>
        <p:spPr>
          <a:xfrm>
            <a:off x="159391" y="3091864"/>
            <a:ext cx="2877425" cy="2604262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715737EA-5F7C-408E-81CC-223E1E04AC2C}"/>
              </a:ext>
            </a:extLst>
          </p:cNvPr>
          <p:cNvSpPr txBox="1"/>
          <p:nvPr/>
        </p:nvSpPr>
        <p:spPr>
          <a:xfrm>
            <a:off x="159391" y="1622201"/>
            <a:ext cx="5066950" cy="8402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</a:pPr>
            <a:r>
              <a:rPr lang="es-ES" b="1" dirty="0">
                <a:solidFill>
                  <a:schemeClr val="accent5">
                    <a:lumMod val="75000"/>
                  </a:schemeClr>
                </a:solidFill>
              </a:rPr>
              <a:t>Comparativa de matrices de confusión de arquitecturas multimodales con la mejor unimodal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404DAFF-1E8D-4BD8-AC8F-946CF3BDAA2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26" r="11267" b="2015"/>
          <a:stretch/>
        </p:blipFill>
        <p:spPr>
          <a:xfrm>
            <a:off x="3092896" y="3040847"/>
            <a:ext cx="3045203" cy="2655279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B7A481B3-A012-4DB0-AB96-993050AD688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618" r="11081" b="444"/>
          <a:stretch/>
        </p:blipFill>
        <p:spPr>
          <a:xfrm>
            <a:off x="6138099" y="3066355"/>
            <a:ext cx="2949821" cy="2604262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D3BA75B9-D4D5-45ED-95C3-06E010A72BB4}"/>
              </a:ext>
            </a:extLst>
          </p:cNvPr>
          <p:cNvSpPr txBox="1"/>
          <p:nvPr/>
        </p:nvSpPr>
        <p:spPr>
          <a:xfrm>
            <a:off x="372862" y="2462431"/>
            <a:ext cx="6578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Mejoran los resultados de </a:t>
            </a:r>
            <a:r>
              <a:rPr lang="es-ES" dirty="0" err="1"/>
              <a:t>Ktrans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221146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" dirty="0"/>
              <a:t>Resultados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B2B8596-B7E4-46F0-97C1-6F22C8D1F731}" type="datetime1">
              <a:rPr lang="es-ES" smtClean="0"/>
              <a:t>21/12/2020</a:t>
            </a:fld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76670-B007-4D9D-924A-EC757F285BE7}" type="slidenum">
              <a:rPr lang="es-ES" smtClean="0"/>
              <a:t>36</a:t>
            </a:fld>
            <a:endParaRPr lang="es-ES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3FFD9318-C071-4719-80D7-A1862252778B}"/>
              </a:ext>
            </a:extLst>
          </p:cNvPr>
          <p:cNvSpPr txBox="1"/>
          <p:nvPr/>
        </p:nvSpPr>
        <p:spPr>
          <a:xfrm>
            <a:off x="369116" y="1815148"/>
            <a:ext cx="4899170" cy="11090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</a:pPr>
            <a:r>
              <a:rPr lang="es-ES" b="1" dirty="0">
                <a:solidFill>
                  <a:schemeClr val="accent5">
                    <a:lumMod val="75000"/>
                  </a:schemeClr>
                </a:solidFill>
              </a:rPr>
              <a:t>Métricas conjuntas de todas las arquitecturas</a:t>
            </a:r>
          </a:p>
          <a:p>
            <a:pPr marL="628650" lvl="1" indent="-171450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</a:pPr>
            <a:r>
              <a:rPr lang="es-ES" sz="1600" dirty="0"/>
              <a:t>Fusión por etapas unimodales resulta en el mejor clasificador, seguido de la fusión por tensor de entrada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7CE3B295-B0C3-48E9-AC68-D81332C62F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934" y="3071585"/>
            <a:ext cx="7222799" cy="2267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9431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" dirty="0"/>
              <a:t>Conclusiones y trabajo futuro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3"/>
          </p:nvPr>
        </p:nvSpPr>
        <p:spPr>
          <a:xfrm>
            <a:off x="261938" y="1611313"/>
            <a:ext cx="8620125" cy="4818516"/>
          </a:xfrm>
        </p:spPr>
        <p:txBody>
          <a:bodyPr/>
          <a:lstStyle/>
          <a:p>
            <a:r>
              <a:rPr lang="es-E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Introducción</a:t>
            </a:r>
          </a:p>
          <a:p>
            <a:pPr lvl="1"/>
            <a:r>
              <a:rPr lang="es-ES" dirty="0">
                <a:solidFill>
                  <a:schemeClr val="accent3"/>
                </a:solidFill>
              </a:rPr>
              <a:t>Introducción al Trabajo de Fin de Grado</a:t>
            </a:r>
          </a:p>
          <a:p>
            <a:pPr lvl="1"/>
            <a:r>
              <a:rPr lang="es-ES" dirty="0">
                <a:solidFill>
                  <a:schemeClr val="accent3"/>
                </a:solidFill>
              </a:rPr>
              <a:t>Introducción al sistema</a:t>
            </a:r>
          </a:p>
          <a:p>
            <a:r>
              <a:rPr lang="es-E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Fundamentos Teóricos</a:t>
            </a:r>
          </a:p>
          <a:p>
            <a:pPr lvl="1"/>
            <a:r>
              <a:rPr lang="es-ES" dirty="0">
                <a:solidFill>
                  <a:schemeClr val="accent3"/>
                </a:solidFill>
              </a:rPr>
              <a:t>Imágenes de resonancia magnética multiparamétrica</a:t>
            </a:r>
          </a:p>
          <a:p>
            <a:pPr lvl="1"/>
            <a:r>
              <a:rPr lang="es-ES" dirty="0">
                <a:solidFill>
                  <a:schemeClr val="accent3"/>
                </a:solidFill>
              </a:rPr>
              <a:t>Redes neuronales profundas</a:t>
            </a:r>
          </a:p>
          <a:p>
            <a:pPr lvl="1"/>
            <a:r>
              <a:rPr lang="es-ES" dirty="0">
                <a:solidFill>
                  <a:schemeClr val="accent3"/>
                </a:solidFill>
              </a:rPr>
              <a:t>Detección del cáncer</a:t>
            </a:r>
          </a:p>
          <a:p>
            <a:r>
              <a:rPr lang="es-E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Descripción del sistema</a:t>
            </a:r>
          </a:p>
          <a:p>
            <a:pPr lvl="1"/>
            <a:r>
              <a:rPr lang="es-ES" dirty="0">
                <a:solidFill>
                  <a:schemeClr val="accent3"/>
                </a:solidFill>
              </a:rPr>
              <a:t>Arquitecturas de clasificación</a:t>
            </a:r>
          </a:p>
          <a:p>
            <a:pPr lvl="1"/>
            <a:r>
              <a:rPr lang="es-ES" dirty="0">
                <a:solidFill>
                  <a:schemeClr val="accent3"/>
                </a:solidFill>
              </a:rPr>
              <a:t>Arquitectura de localización</a:t>
            </a:r>
          </a:p>
          <a:p>
            <a:r>
              <a:rPr lang="es-E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Evaluación Experimental</a:t>
            </a:r>
          </a:p>
          <a:p>
            <a:pPr lvl="1"/>
            <a:r>
              <a:rPr lang="es-ES" dirty="0">
                <a:solidFill>
                  <a:schemeClr val="accent3"/>
                </a:solidFill>
              </a:rPr>
              <a:t>Descripción de la base de datos utilizada</a:t>
            </a:r>
          </a:p>
          <a:p>
            <a:pPr lvl="1"/>
            <a:r>
              <a:rPr lang="es-ES" dirty="0">
                <a:solidFill>
                  <a:schemeClr val="accent3"/>
                </a:solidFill>
              </a:rPr>
              <a:t>Metodología experimental</a:t>
            </a:r>
          </a:p>
          <a:p>
            <a:pPr lvl="1"/>
            <a:r>
              <a:rPr lang="es-ES" dirty="0">
                <a:solidFill>
                  <a:schemeClr val="accent3"/>
                </a:solidFill>
              </a:rPr>
              <a:t>Métricas de evaluación</a:t>
            </a:r>
          </a:p>
          <a:p>
            <a:r>
              <a:rPr lang="es-E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Resultados</a:t>
            </a:r>
          </a:p>
          <a:p>
            <a:r>
              <a:rPr lang="es-ES" dirty="0"/>
              <a:t>Conclusión y trabajos futuros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573B07BD-68B6-4648-91D6-6F9E5C07D89E}" type="datetime1">
              <a:rPr lang="es-ES" smtClean="0"/>
              <a:t>21/12/2020</a:t>
            </a:fld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76670-B007-4D9D-924A-EC757F285BE7}" type="slidenum">
              <a:rPr lang="es-ES" smtClean="0"/>
              <a:t>37</a:t>
            </a:fld>
            <a:endParaRPr lang="es-ES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" dirty="0"/>
              <a:t>Conclusiones y trabajo futuro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B2B8596-B7E4-46F0-97C1-6F22C8D1F731}" type="datetime1">
              <a:rPr lang="es-ES" smtClean="0"/>
              <a:t>21/12/2020</a:t>
            </a:fld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76670-B007-4D9D-924A-EC757F285BE7}" type="slidenum">
              <a:rPr lang="es-ES" smtClean="0"/>
              <a:t>38</a:t>
            </a:fld>
            <a:endParaRPr lang="es-E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13"/>
          </p:nvPr>
        </p:nvSpPr>
        <p:spPr>
          <a:xfrm>
            <a:off x="261938" y="1611312"/>
            <a:ext cx="8620125" cy="4742353"/>
          </a:xfrm>
        </p:spPr>
        <p:txBody>
          <a:bodyPr/>
          <a:lstStyle/>
          <a:p>
            <a:endParaRPr lang="es-ES" dirty="0"/>
          </a:p>
          <a:p>
            <a:r>
              <a:rPr lang="es-ES" dirty="0"/>
              <a:t>Conclusión</a:t>
            </a:r>
          </a:p>
          <a:p>
            <a:pPr lvl="1"/>
            <a:r>
              <a:rPr lang="es-ES" dirty="0"/>
              <a:t>La implementación de un sistema de clasificación y localización de cáncer de próstata</a:t>
            </a:r>
          </a:p>
          <a:p>
            <a:pPr lvl="1"/>
            <a:r>
              <a:rPr lang="es-ES" dirty="0"/>
              <a:t>Evaluación de diferentes arquitecturas de clasificación</a:t>
            </a:r>
          </a:p>
          <a:p>
            <a:pPr lvl="2"/>
            <a:r>
              <a:rPr lang="es-ES" dirty="0"/>
              <a:t>Arquitecturas de fusión por etapas obtiene los mejores resultados</a:t>
            </a:r>
          </a:p>
          <a:p>
            <a:pPr lvl="1"/>
            <a:r>
              <a:rPr lang="es-ES" dirty="0"/>
              <a:t>Validación del sistema planteado con la base de datos pública </a:t>
            </a:r>
            <a:r>
              <a:rPr lang="es-ES" dirty="0" err="1"/>
              <a:t>Prostatex</a:t>
            </a:r>
            <a:r>
              <a:rPr lang="es-ES" dirty="0"/>
              <a:t>.</a:t>
            </a:r>
          </a:p>
          <a:p>
            <a:pPr lvl="1"/>
            <a:r>
              <a:rPr lang="es-ES" dirty="0"/>
              <a:t>La evaluación del sistema planteado mediante diferentes métricas</a:t>
            </a:r>
          </a:p>
          <a:p>
            <a:pPr lvl="1"/>
            <a:r>
              <a:rPr lang="es-ES" dirty="0"/>
              <a:t>Sistema de ayuda a especialistas</a:t>
            </a:r>
          </a:p>
          <a:p>
            <a:pPr lvl="2"/>
            <a:endParaRPr lang="es-ES" dirty="0"/>
          </a:p>
          <a:p>
            <a:r>
              <a:rPr lang="es-ES" dirty="0"/>
              <a:t>Trabajos Futuros</a:t>
            </a:r>
          </a:p>
          <a:p>
            <a:pPr lvl="1"/>
            <a:r>
              <a:rPr lang="es-ES" dirty="0"/>
              <a:t>Nuevas arquitecturas de clasificación unimodal</a:t>
            </a:r>
          </a:p>
          <a:p>
            <a:pPr lvl="1"/>
            <a:r>
              <a:rPr lang="es-ES" dirty="0"/>
              <a:t>Aplicar técnicas de aumento de datos 3D</a:t>
            </a:r>
          </a:p>
          <a:p>
            <a:pPr lvl="1"/>
            <a:r>
              <a:rPr lang="es-ES" dirty="0"/>
              <a:t>Búsqueda de marcadores que se puedan añadir a los datos de entrada</a:t>
            </a:r>
          </a:p>
          <a:p>
            <a:pPr lvl="1"/>
            <a:r>
              <a:rPr lang="es-ES" dirty="0"/>
              <a:t>Colaboración en entorno real (Hospital Universitario Príncipe de Asturias)</a:t>
            </a:r>
          </a:p>
          <a:p>
            <a:pPr lvl="2"/>
            <a:r>
              <a:rPr lang="es-ES" dirty="0"/>
              <a:t>Crear base de datos propia</a:t>
            </a:r>
          </a:p>
          <a:p>
            <a:pPr lvl="2"/>
            <a:r>
              <a:rPr lang="es-ES" dirty="0"/>
              <a:t>Prototipado y testeo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573B07BD-68B6-4648-91D6-6F9E5C07D89E}" type="datetime1">
              <a:rPr lang="es-ES" smtClean="0"/>
              <a:t>21/12/2020</a:t>
            </a:fld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76670-B007-4D9D-924A-EC757F285BE7}" type="slidenum">
              <a:rPr lang="es-ES" smtClean="0"/>
              <a:t>39</a:t>
            </a:fld>
            <a:endParaRPr lang="es-ES"/>
          </a:p>
        </p:txBody>
      </p:sp>
      <p:sp>
        <p:nvSpPr>
          <p:cNvPr id="8" name="Marcador de texto 1"/>
          <p:cNvSpPr>
            <a:spLocks noGrp="1"/>
          </p:cNvSpPr>
          <p:nvPr>
            <p:ph type="body" sz="quarter" idx="10"/>
          </p:nvPr>
        </p:nvSpPr>
        <p:spPr>
          <a:xfrm>
            <a:off x="0" y="479656"/>
            <a:ext cx="9144000" cy="420687"/>
          </a:xfrm>
        </p:spPr>
        <p:txBody>
          <a:bodyPr/>
          <a:lstStyle/>
          <a:p>
            <a:r>
              <a:rPr lang="es-ES" dirty="0"/>
              <a:t>FIN</a:t>
            </a:r>
          </a:p>
        </p:txBody>
      </p:sp>
      <p:sp>
        <p:nvSpPr>
          <p:cNvPr id="9" name="Marcador de texto 8"/>
          <p:cNvSpPr>
            <a:spLocks noGrp="1"/>
          </p:cNvSpPr>
          <p:nvPr>
            <p:ph type="body" sz="quarter" idx="13"/>
          </p:nvPr>
        </p:nvSpPr>
        <p:spPr>
          <a:xfrm>
            <a:off x="261938" y="1611313"/>
            <a:ext cx="8638222" cy="1939607"/>
          </a:xfrm>
        </p:spPr>
        <p:txBody>
          <a:bodyPr/>
          <a:lstStyle/>
          <a:p>
            <a:pPr marL="0" indent="0" algn="ctr">
              <a:buNone/>
            </a:pPr>
            <a:r>
              <a:rPr lang="es-ES" sz="4000" dirty="0"/>
              <a:t>GRACIAS POR SU ATENCIÓN</a:t>
            </a: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7784" y="2884824"/>
            <a:ext cx="2528431" cy="332488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" sz="2800" dirty="0"/>
              <a:t>Introducción</a:t>
            </a:r>
            <a:endParaRPr lang="es-ES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3"/>
          </p:nvPr>
        </p:nvSpPr>
        <p:spPr>
          <a:xfrm>
            <a:off x="261938" y="1611313"/>
            <a:ext cx="8620125" cy="4609183"/>
          </a:xfrm>
        </p:spPr>
        <p:txBody>
          <a:bodyPr/>
          <a:lstStyle/>
          <a:p>
            <a:r>
              <a:rPr lang="es-ES" dirty="0"/>
              <a:t>Introducción al Trabajo de Fin de Grado:</a:t>
            </a:r>
          </a:p>
          <a:p>
            <a:endParaRPr lang="es-ES" dirty="0"/>
          </a:p>
          <a:p>
            <a:pPr lvl="1"/>
            <a:r>
              <a:rPr lang="es-ES" dirty="0"/>
              <a:t>Diseño, implementación y evaluación de un sistema de </a:t>
            </a:r>
            <a:r>
              <a:rPr lang="es-ES" b="1" dirty="0"/>
              <a:t>detección de cáncer de próstata </a:t>
            </a:r>
            <a:r>
              <a:rPr lang="es-ES" dirty="0"/>
              <a:t>en imágenes de </a:t>
            </a:r>
            <a:r>
              <a:rPr lang="es-ES" b="1" dirty="0"/>
              <a:t>resonancia magnética multiparamétrica</a:t>
            </a:r>
          </a:p>
          <a:p>
            <a:pPr lvl="1"/>
            <a:endParaRPr lang="es-ES" b="1" dirty="0"/>
          </a:p>
          <a:p>
            <a:pPr lvl="1"/>
            <a:r>
              <a:rPr lang="es-ES" dirty="0"/>
              <a:t>Objetivo: facilitar el diagnóstico de este tipo de cáncer</a:t>
            </a:r>
          </a:p>
          <a:p>
            <a:pPr lvl="1"/>
            <a:endParaRPr lang="es-ES" dirty="0"/>
          </a:p>
          <a:p>
            <a:pPr lvl="1"/>
            <a:r>
              <a:rPr lang="es-ES" dirty="0"/>
              <a:t>Ventajas frente a métodos actuales</a:t>
            </a:r>
          </a:p>
          <a:p>
            <a:pPr lvl="2"/>
            <a:r>
              <a:rPr lang="es-ES" dirty="0"/>
              <a:t>Método no invasivo</a:t>
            </a:r>
          </a:p>
          <a:p>
            <a:pPr lvl="2"/>
            <a:r>
              <a:rPr lang="es-ES" dirty="0"/>
              <a:t>Sin efectos secundarios</a:t>
            </a:r>
          </a:p>
          <a:p>
            <a:pPr lvl="2"/>
            <a:r>
              <a:rPr lang="es-ES" dirty="0"/>
              <a:t>Menor coste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573B07BD-68B6-4648-91D6-6F9E5C07D89E}" type="datetime1">
              <a:rPr lang="es-ES" smtClean="0"/>
              <a:t>21/12/2020</a:t>
            </a:fld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76670-B007-4D9D-924A-EC757F285BE7}" type="slidenum">
              <a:rPr lang="es-ES" smtClean="0"/>
              <a:t>4</a:t>
            </a:fld>
            <a:endParaRPr lang="es-E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" sz="2800" dirty="0"/>
              <a:t>Introducción</a:t>
            </a:r>
            <a:endParaRPr lang="es-ES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3"/>
          </p:nvPr>
        </p:nvSpPr>
        <p:spPr>
          <a:xfrm>
            <a:off x="261938" y="1611313"/>
            <a:ext cx="8620125" cy="4609183"/>
          </a:xfrm>
        </p:spPr>
        <p:txBody>
          <a:bodyPr/>
          <a:lstStyle/>
          <a:p>
            <a:r>
              <a:rPr lang="es-ES" dirty="0"/>
              <a:t>Introducción al sistema desarrollado:</a:t>
            </a:r>
          </a:p>
          <a:p>
            <a:pPr lvl="1"/>
            <a:r>
              <a:rPr lang="es-ES" dirty="0"/>
              <a:t>4 fases diferenciadas</a:t>
            </a:r>
          </a:p>
          <a:p>
            <a:pPr lvl="2"/>
            <a:r>
              <a:rPr lang="es-ES" dirty="0"/>
              <a:t>Entrada de datos</a:t>
            </a:r>
          </a:p>
          <a:p>
            <a:pPr lvl="2"/>
            <a:r>
              <a:rPr lang="es-ES" dirty="0"/>
              <a:t>Fase Offline</a:t>
            </a:r>
          </a:p>
          <a:p>
            <a:pPr lvl="2"/>
            <a:r>
              <a:rPr lang="es-ES" dirty="0"/>
              <a:t>Fase Online</a:t>
            </a:r>
          </a:p>
          <a:p>
            <a:pPr lvl="2"/>
            <a:r>
              <a:rPr lang="es-ES" dirty="0"/>
              <a:t>Resultados</a:t>
            </a:r>
          </a:p>
          <a:p>
            <a:pPr lvl="2"/>
            <a:endParaRPr lang="es-ES" dirty="0"/>
          </a:p>
          <a:p>
            <a:pPr lvl="1"/>
            <a:r>
              <a:rPr lang="es-ES" dirty="0"/>
              <a:t>2 tipos de redes:</a:t>
            </a:r>
          </a:p>
          <a:p>
            <a:pPr lvl="2"/>
            <a:r>
              <a:rPr lang="es-ES" dirty="0"/>
              <a:t>Clasificador</a:t>
            </a:r>
          </a:p>
          <a:p>
            <a:pPr lvl="2"/>
            <a:r>
              <a:rPr lang="es-ES" dirty="0"/>
              <a:t>Localizador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573B07BD-68B6-4648-91D6-6F9E5C07D89E}" type="datetime1">
              <a:rPr lang="es-ES" smtClean="0"/>
              <a:t>21/12/2020</a:t>
            </a:fld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76670-B007-4D9D-924A-EC757F285BE7}" type="slidenum">
              <a:rPr lang="es-ES" smtClean="0"/>
              <a:t>5</a:t>
            </a:fld>
            <a:endParaRPr lang="es-ES"/>
          </a:p>
        </p:txBody>
      </p:sp>
      <p:pic>
        <p:nvPicPr>
          <p:cNvPr id="8" name="Imagen 7" descr="Diagrama&#10;&#10;Descripción generada automáticamente">
            <a:extLst>
              <a:ext uri="{FF2B5EF4-FFF2-40B4-BE49-F238E27FC236}">
                <a16:creationId xmlns:a16="http://schemas.microsoft.com/office/drawing/2014/main" id="{F5F53782-FAA8-4F39-A170-863E21194C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8842" y="2201663"/>
            <a:ext cx="6458405" cy="4176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9373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" sz="2800" dirty="0"/>
              <a:t>Fundamentos Teóricos</a:t>
            </a:r>
            <a:endParaRPr lang="es-ES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573B07BD-68B6-4648-91D6-6F9E5C07D89E}" type="datetime1">
              <a:rPr lang="es-ES" smtClean="0"/>
              <a:t>21/12/2020</a:t>
            </a:fld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76670-B007-4D9D-924A-EC757F285BE7}" type="slidenum">
              <a:rPr lang="es-ES" smtClean="0"/>
              <a:t>6</a:t>
            </a:fld>
            <a:endParaRPr lang="es-ES"/>
          </a:p>
        </p:txBody>
      </p:sp>
      <p:sp>
        <p:nvSpPr>
          <p:cNvPr id="7" name="Marcador de texto 2"/>
          <p:cNvSpPr>
            <a:spLocks noGrp="1"/>
          </p:cNvSpPr>
          <p:nvPr>
            <p:ph type="body" sz="quarter" idx="13"/>
          </p:nvPr>
        </p:nvSpPr>
        <p:spPr>
          <a:xfrm>
            <a:off x="261938" y="1611313"/>
            <a:ext cx="8620125" cy="4818516"/>
          </a:xfrm>
        </p:spPr>
        <p:txBody>
          <a:bodyPr/>
          <a:lstStyle/>
          <a:p>
            <a:r>
              <a:rPr lang="es-E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Introducción</a:t>
            </a:r>
          </a:p>
          <a:p>
            <a:pPr lvl="1"/>
            <a:r>
              <a:rPr lang="es-ES" dirty="0">
                <a:solidFill>
                  <a:schemeClr val="accent3"/>
                </a:solidFill>
              </a:rPr>
              <a:t>Introducción al Trabajo de Fin de Grado</a:t>
            </a:r>
          </a:p>
          <a:p>
            <a:pPr lvl="1"/>
            <a:r>
              <a:rPr lang="es-ES" dirty="0">
                <a:solidFill>
                  <a:schemeClr val="accent3"/>
                </a:solidFill>
              </a:rPr>
              <a:t>Introducción al sistema</a:t>
            </a:r>
          </a:p>
          <a:p>
            <a:r>
              <a:rPr lang="es-ES" dirty="0"/>
              <a:t>Fundamentos Teóricos</a:t>
            </a:r>
          </a:p>
          <a:p>
            <a:pPr lvl="1"/>
            <a:r>
              <a:rPr lang="es-ES" dirty="0"/>
              <a:t>Imágenes de resonancia magnética multiparamétrica</a:t>
            </a:r>
          </a:p>
          <a:p>
            <a:pPr lvl="1"/>
            <a:r>
              <a:rPr lang="es-ES" dirty="0"/>
              <a:t>Redes neuronales profundas</a:t>
            </a:r>
          </a:p>
          <a:p>
            <a:pPr lvl="1"/>
            <a:r>
              <a:rPr lang="es-ES" dirty="0"/>
              <a:t>Detección del cáncer</a:t>
            </a:r>
          </a:p>
          <a:p>
            <a:r>
              <a:rPr lang="es-E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Descripción del sistema</a:t>
            </a:r>
          </a:p>
          <a:p>
            <a:pPr lvl="1"/>
            <a:r>
              <a:rPr lang="es-ES" dirty="0">
                <a:solidFill>
                  <a:schemeClr val="accent3"/>
                </a:solidFill>
              </a:rPr>
              <a:t>Arquitecturas de clasificación</a:t>
            </a:r>
          </a:p>
          <a:p>
            <a:pPr lvl="1"/>
            <a:r>
              <a:rPr lang="es-ES" dirty="0">
                <a:solidFill>
                  <a:schemeClr val="accent3"/>
                </a:solidFill>
              </a:rPr>
              <a:t>Arquitectura de localización</a:t>
            </a:r>
          </a:p>
          <a:p>
            <a:r>
              <a:rPr lang="es-E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Evaluación Experimental</a:t>
            </a:r>
          </a:p>
          <a:p>
            <a:pPr lvl="1"/>
            <a:r>
              <a:rPr lang="es-ES" dirty="0">
                <a:solidFill>
                  <a:schemeClr val="accent3"/>
                </a:solidFill>
              </a:rPr>
              <a:t>Descripción de la base de datos utilizada</a:t>
            </a:r>
          </a:p>
          <a:p>
            <a:pPr lvl="1"/>
            <a:r>
              <a:rPr lang="es-ES" dirty="0">
                <a:solidFill>
                  <a:schemeClr val="accent3"/>
                </a:solidFill>
              </a:rPr>
              <a:t>Metodología experimental</a:t>
            </a:r>
          </a:p>
          <a:p>
            <a:pPr lvl="1"/>
            <a:r>
              <a:rPr lang="es-ES" dirty="0">
                <a:solidFill>
                  <a:schemeClr val="accent3"/>
                </a:solidFill>
              </a:rPr>
              <a:t>Métricas de evaluación</a:t>
            </a:r>
          </a:p>
          <a:p>
            <a:r>
              <a:rPr lang="es-E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Resultados</a:t>
            </a:r>
          </a:p>
          <a:p>
            <a:r>
              <a:rPr lang="es-E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Conclusión y trabajos futuros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" dirty="0"/>
              <a:t>Fundamentos Previos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B2B8596-B7E4-46F0-97C1-6F22C8D1F731}" type="datetime1">
              <a:rPr lang="es-ES" smtClean="0"/>
              <a:t>21/12/2020</a:t>
            </a:fld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76670-B007-4D9D-924A-EC757F285BE7}" type="slidenum">
              <a:rPr lang="es-ES" smtClean="0"/>
              <a:t>7</a:t>
            </a:fld>
            <a:endParaRPr lang="es-ES"/>
          </a:p>
        </p:txBody>
      </p:sp>
      <p:sp>
        <p:nvSpPr>
          <p:cNvPr id="6" name="Marcador de texto 2"/>
          <p:cNvSpPr>
            <a:spLocks noGrp="1"/>
          </p:cNvSpPr>
          <p:nvPr>
            <p:ph type="body" sz="quarter" idx="13"/>
          </p:nvPr>
        </p:nvSpPr>
        <p:spPr>
          <a:xfrm>
            <a:off x="261938" y="1611313"/>
            <a:ext cx="3386235" cy="3620563"/>
          </a:xfrm>
        </p:spPr>
        <p:txBody>
          <a:bodyPr/>
          <a:lstStyle/>
          <a:p>
            <a:r>
              <a:rPr lang="es-ES" dirty="0"/>
              <a:t>Imágenes de resonancia magnética multiparamétrica:</a:t>
            </a:r>
          </a:p>
          <a:p>
            <a:pPr marL="342900" lvl="1" indent="0">
              <a:buNone/>
            </a:pPr>
            <a:r>
              <a:rPr lang="es-ES" dirty="0"/>
              <a:t>	</a:t>
            </a:r>
          </a:p>
          <a:p>
            <a:pPr lvl="1"/>
            <a:r>
              <a:rPr lang="es-ES" dirty="0"/>
              <a:t>Fuertes campos magnéticos</a:t>
            </a:r>
          </a:p>
          <a:p>
            <a:pPr lvl="1"/>
            <a:r>
              <a:rPr lang="es-ES" dirty="0"/>
              <a:t>Visualización tridimensional</a:t>
            </a:r>
          </a:p>
          <a:p>
            <a:pPr lvl="1"/>
            <a:r>
              <a:rPr lang="es-ES" dirty="0"/>
              <a:t>Ventajas</a:t>
            </a:r>
          </a:p>
          <a:p>
            <a:pPr lvl="2"/>
            <a:r>
              <a:rPr lang="es-ES" dirty="0"/>
              <a:t>No invasiva</a:t>
            </a:r>
          </a:p>
          <a:p>
            <a:pPr lvl="2"/>
            <a:r>
              <a:rPr lang="es-ES" dirty="0"/>
              <a:t>Detallada</a:t>
            </a:r>
          </a:p>
          <a:p>
            <a:pPr lvl="2"/>
            <a:r>
              <a:rPr lang="es-ES" dirty="0"/>
              <a:t>Sin radiación ionizante</a:t>
            </a:r>
          </a:p>
          <a:p>
            <a:pPr marL="685800" lvl="2" indent="0">
              <a:buNone/>
            </a:pPr>
            <a:endParaRPr lang="es-ES" dirty="0"/>
          </a:p>
          <a:p>
            <a:pPr lvl="1"/>
            <a:r>
              <a:rPr lang="es-ES" dirty="0"/>
              <a:t>Desventajas</a:t>
            </a:r>
          </a:p>
          <a:p>
            <a:pPr lvl="2"/>
            <a:r>
              <a:rPr lang="es-ES" dirty="0"/>
              <a:t>Necesidad de análisis por experto</a:t>
            </a:r>
          </a:p>
          <a:p>
            <a:pPr lvl="2"/>
            <a:r>
              <a:rPr lang="es-ES" dirty="0"/>
              <a:t>Alto coste asociado	</a:t>
            </a:r>
          </a:p>
          <a:p>
            <a:pPr lvl="1"/>
            <a:r>
              <a:rPr lang="es-ES" dirty="0"/>
              <a:t>Modalidades</a:t>
            </a:r>
          </a:p>
          <a:p>
            <a:pPr lvl="2"/>
            <a:r>
              <a:rPr lang="es-ES" dirty="0" err="1"/>
              <a:t>Ktrans</a:t>
            </a:r>
            <a:endParaRPr lang="es-ES" dirty="0"/>
          </a:p>
          <a:p>
            <a:pPr lvl="2"/>
            <a:r>
              <a:rPr lang="es-ES" dirty="0"/>
              <a:t>ADC</a:t>
            </a:r>
          </a:p>
          <a:p>
            <a:pPr lvl="2"/>
            <a:r>
              <a:rPr lang="es-ES" dirty="0"/>
              <a:t>T2-Ponderadas</a:t>
            </a:r>
          </a:p>
          <a:p>
            <a:pPr marL="342900" lvl="1" indent="0">
              <a:buNone/>
            </a:pPr>
            <a:endParaRPr lang="es-ES" dirty="0"/>
          </a:p>
          <a:p>
            <a:pPr marL="342900" lvl="1" indent="0">
              <a:buNone/>
            </a:pPr>
            <a:endParaRPr lang="es-ES" dirty="0"/>
          </a:p>
          <a:p>
            <a:pPr marL="1200150" lvl="4"/>
            <a:endParaRPr lang="es-ES" dirty="0"/>
          </a:p>
          <a:p>
            <a:pPr marL="342900" lvl="1" indent="0">
              <a:buNone/>
            </a:pPr>
            <a:endParaRPr lang="es-ES" dirty="0"/>
          </a:p>
        </p:txBody>
      </p:sp>
      <p:pic>
        <p:nvPicPr>
          <p:cNvPr id="7" name="Imagen 6" descr="Imagen que contiene interior, monitor, computadora, natación&#10;&#10;Descripción generada automáticamente">
            <a:extLst>
              <a:ext uri="{FF2B5EF4-FFF2-40B4-BE49-F238E27FC236}">
                <a16:creationId xmlns:a16="http://schemas.microsoft.com/office/drawing/2014/main" id="{991D2F46-B25A-4E0E-9AFF-9169294196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5303" y="2170649"/>
            <a:ext cx="1590009" cy="1554478"/>
          </a:xfrm>
          <a:prstGeom prst="rect">
            <a:avLst/>
          </a:prstGeom>
        </p:spPr>
      </p:pic>
      <p:pic>
        <p:nvPicPr>
          <p:cNvPr id="10" name="Imagen 9" descr="Imagen que contiene interior, foto, hombre, parado&#10;&#10;Descripción generada automáticamente">
            <a:extLst>
              <a:ext uri="{FF2B5EF4-FFF2-40B4-BE49-F238E27FC236}">
                <a16:creationId xmlns:a16="http://schemas.microsoft.com/office/drawing/2014/main" id="{5843A146-6CC2-4596-8FFD-F71DB6FD9A7E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0116" y="2170649"/>
            <a:ext cx="1590129" cy="1528014"/>
          </a:xfrm>
          <a:prstGeom prst="rect">
            <a:avLst/>
          </a:prstGeom>
        </p:spPr>
      </p:pic>
      <p:pic>
        <p:nvPicPr>
          <p:cNvPr id="12" name="Imagen 11" descr="Imagen que contiene animal, perro, foto, grupo&#10;&#10;Descripción generada automáticamente">
            <a:extLst>
              <a:ext uri="{FF2B5EF4-FFF2-40B4-BE49-F238E27FC236}">
                <a16:creationId xmlns:a16="http://schemas.microsoft.com/office/drawing/2014/main" id="{B532BD62-92A5-4BC9-BCF1-5BD2F409D0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8173" y="4304085"/>
            <a:ext cx="1590010" cy="1519065"/>
          </a:xfrm>
          <a:prstGeom prst="rect">
            <a:avLst/>
          </a:prstGeom>
        </p:spPr>
      </p:pic>
      <p:pic>
        <p:nvPicPr>
          <p:cNvPr id="14" name="Imagen 13" descr="Imagen que contiene interior, perro, puesto, pequeño&#10;&#10;Descripción generada automáticamente">
            <a:extLst>
              <a:ext uri="{FF2B5EF4-FFF2-40B4-BE49-F238E27FC236}">
                <a16:creationId xmlns:a16="http://schemas.microsoft.com/office/drawing/2014/main" id="{205B01CA-8776-4767-862F-E853B601E5B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1569" y="4304085"/>
            <a:ext cx="1626977" cy="1519065"/>
          </a:xfrm>
          <a:prstGeom prst="rect">
            <a:avLst/>
          </a:prstGeom>
        </p:spPr>
      </p:pic>
      <p:pic>
        <p:nvPicPr>
          <p:cNvPr id="16" name="Imagen 15" descr="Imagen que contiene arma, pistola, interior, cubierto&#10;&#10;Descripción generada automáticamente">
            <a:extLst>
              <a:ext uri="{FF2B5EF4-FFF2-40B4-BE49-F238E27FC236}">
                <a16:creationId xmlns:a16="http://schemas.microsoft.com/office/drawing/2014/main" id="{40F6C436-0265-4A45-ADB5-6EAD08E7B26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1932" y="4295136"/>
            <a:ext cx="1590129" cy="1528014"/>
          </a:xfrm>
          <a:prstGeom prst="rect">
            <a:avLst/>
          </a:prstGeom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E2D01EF5-2E76-45D0-9C03-8BC85C5A7CFF}"/>
              </a:ext>
            </a:extLst>
          </p:cNvPr>
          <p:cNvSpPr txBox="1"/>
          <p:nvPr/>
        </p:nvSpPr>
        <p:spPr>
          <a:xfrm>
            <a:off x="5007026" y="1801317"/>
            <a:ext cx="852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Ktrans</a:t>
            </a:r>
            <a:endParaRPr lang="es-ES" dirty="0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118D1004-F0EE-4BD3-BC43-FA4FBDEF604A}"/>
              </a:ext>
            </a:extLst>
          </p:cNvPr>
          <p:cNvSpPr txBox="1"/>
          <p:nvPr/>
        </p:nvSpPr>
        <p:spPr>
          <a:xfrm>
            <a:off x="6729051" y="1801317"/>
            <a:ext cx="852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ADC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DD364099-69EA-457B-AFC3-9C7729680EA0}"/>
              </a:ext>
            </a:extLst>
          </p:cNvPr>
          <p:cNvSpPr txBox="1"/>
          <p:nvPr/>
        </p:nvSpPr>
        <p:spPr>
          <a:xfrm>
            <a:off x="5495829" y="3911736"/>
            <a:ext cx="18320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T2-Ponderadas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 descr="Diagrama&#10;&#10;Descripción generada automáticamente">
            <a:extLst>
              <a:ext uri="{FF2B5EF4-FFF2-40B4-BE49-F238E27FC236}">
                <a16:creationId xmlns:a16="http://schemas.microsoft.com/office/drawing/2014/main" id="{C0E31C40-A801-4748-93B9-1FD7DA1A9D9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7" t="597" r="-61" b="45154"/>
          <a:stretch/>
        </p:blipFill>
        <p:spPr>
          <a:xfrm>
            <a:off x="90122" y="4433936"/>
            <a:ext cx="4919158" cy="1802876"/>
          </a:xfrm>
          <a:prstGeom prst="rect">
            <a:avLst/>
          </a:prstGeom>
        </p:spPr>
      </p:pic>
      <p:sp>
        <p:nvSpPr>
          <p:cNvPr id="2" name="Marcador de texto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" dirty="0"/>
              <a:t>Fundamentos Teóricos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B2B8596-B7E4-46F0-97C1-6F22C8D1F731}" type="datetime1">
              <a:rPr lang="es-ES" smtClean="0"/>
              <a:t>21/12/2020</a:t>
            </a:fld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76670-B007-4D9D-924A-EC757F285BE7}" type="slidenum">
              <a:rPr lang="es-ES" smtClean="0"/>
              <a:t>8</a:t>
            </a:fld>
            <a:endParaRPr lang="es-ES"/>
          </a:p>
        </p:txBody>
      </p:sp>
      <p:sp>
        <p:nvSpPr>
          <p:cNvPr id="6" name="Marcador de texto 2"/>
          <p:cNvSpPr>
            <a:spLocks noGrp="1"/>
          </p:cNvSpPr>
          <p:nvPr>
            <p:ph type="body" sz="quarter" idx="13"/>
          </p:nvPr>
        </p:nvSpPr>
        <p:spPr>
          <a:xfrm>
            <a:off x="261938" y="1611313"/>
            <a:ext cx="4310062" cy="3620563"/>
          </a:xfrm>
        </p:spPr>
        <p:txBody>
          <a:bodyPr/>
          <a:lstStyle/>
          <a:p>
            <a:r>
              <a:rPr lang="es-ES" dirty="0"/>
              <a:t>Redes neuronales profundas:</a:t>
            </a:r>
          </a:p>
          <a:p>
            <a:pPr lvl="1"/>
            <a:endParaRPr lang="es-ES" dirty="0"/>
          </a:p>
          <a:p>
            <a:pPr lvl="1"/>
            <a:r>
              <a:rPr lang="es-ES" dirty="0"/>
              <a:t>Sistemas que imitan el comportamiento del cerebro humano </a:t>
            </a:r>
          </a:p>
          <a:p>
            <a:pPr lvl="1"/>
            <a:endParaRPr lang="es-ES" dirty="0"/>
          </a:p>
          <a:p>
            <a:pPr lvl="1"/>
            <a:r>
              <a:rPr lang="es-ES" dirty="0"/>
              <a:t>Neuronas artificiales organizadas en capas</a:t>
            </a:r>
          </a:p>
          <a:p>
            <a:pPr lvl="1"/>
            <a:endParaRPr lang="es-ES" dirty="0"/>
          </a:p>
          <a:p>
            <a:pPr lvl="1"/>
            <a:r>
              <a:rPr lang="es-ES" dirty="0"/>
              <a:t>Convolución</a:t>
            </a:r>
          </a:p>
          <a:p>
            <a:pPr lvl="2"/>
            <a:r>
              <a:rPr lang="es-ES" dirty="0"/>
              <a:t>Extracción de características: a mayor profundidad mayor abstracción</a:t>
            </a:r>
          </a:p>
          <a:p>
            <a:pPr lvl="1"/>
            <a:endParaRPr lang="es-ES" dirty="0"/>
          </a:p>
          <a:p>
            <a:pPr marL="1200150" lvl="4"/>
            <a:endParaRPr lang="es-ES" dirty="0"/>
          </a:p>
          <a:p>
            <a:pPr marL="342900" lvl="1" indent="0">
              <a:buNone/>
            </a:pPr>
            <a:endParaRPr lang="es-ES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773B346F-6156-4EB9-9381-68FD6723F8E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48853" t="-7443" r="48853" b="7443"/>
          <a:stretch/>
        </p:blipFill>
        <p:spPr>
          <a:xfrm>
            <a:off x="1569279" y="1442584"/>
            <a:ext cx="7312783" cy="1986869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20972FC9-50B1-437D-96AE-5437D5FA767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9997" t="-2032" r="-49997" b="2032"/>
          <a:stretch/>
        </p:blipFill>
        <p:spPr>
          <a:xfrm>
            <a:off x="5213915" y="3578438"/>
            <a:ext cx="7469483" cy="2007931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" dirty="0"/>
              <a:t>Fundamentos Teóricos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B2B8596-B7E4-46F0-97C1-6F22C8D1F731}" type="datetime1">
              <a:rPr lang="es-ES" smtClean="0"/>
              <a:t>21/12/2020</a:t>
            </a:fld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76670-B007-4D9D-924A-EC757F285BE7}" type="slidenum">
              <a:rPr lang="es-ES" smtClean="0"/>
              <a:t>9</a:t>
            </a:fld>
            <a:endParaRPr lang="es-ES"/>
          </a:p>
        </p:txBody>
      </p:sp>
      <p:sp>
        <p:nvSpPr>
          <p:cNvPr id="6" name="Marcador de texto 2"/>
          <p:cNvSpPr>
            <a:spLocks noGrp="1"/>
          </p:cNvSpPr>
          <p:nvPr>
            <p:ph type="body" sz="quarter" idx="13"/>
          </p:nvPr>
        </p:nvSpPr>
        <p:spPr>
          <a:xfrm>
            <a:off x="261938" y="1611313"/>
            <a:ext cx="3386235" cy="3620563"/>
          </a:xfrm>
        </p:spPr>
        <p:txBody>
          <a:bodyPr/>
          <a:lstStyle/>
          <a:p>
            <a:r>
              <a:rPr lang="es-ES" dirty="0"/>
              <a:t>Redes neuronales profundas:</a:t>
            </a:r>
          </a:p>
          <a:p>
            <a:pPr lvl="1"/>
            <a:endParaRPr lang="es-ES" dirty="0"/>
          </a:p>
          <a:p>
            <a:pPr lvl="1"/>
            <a:r>
              <a:rPr lang="es-ES" dirty="0"/>
              <a:t>Principales capas:</a:t>
            </a:r>
          </a:p>
          <a:p>
            <a:pPr lvl="2"/>
            <a:r>
              <a:rPr lang="es-ES" b="1" dirty="0"/>
              <a:t>Densas</a:t>
            </a:r>
          </a:p>
          <a:p>
            <a:pPr lvl="3"/>
            <a:r>
              <a:rPr lang="es-ES" b="1" dirty="0"/>
              <a:t>Neuronas clásicas interconectadas entre capas</a:t>
            </a:r>
          </a:p>
          <a:p>
            <a:pPr lvl="3"/>
            <a:r>
              <a:rPr lang="es-ES" b="1" dirty="0"/>
              <a:t>Función de clasificación</a:t>
            </a:r>
          </a:p>
          <a:p>
            <a:pPr lvl="2"/>
            <a:r>
              <a:rPr lang="es-ES" b="1" dirty="0"/>
              <a:t>Max </a:t>
            </a:r>
            <a:r>
              <a:rPr lang="es-ES" b="1" dirty="0" err="1"/>
              <a:t>Pooling</a:t>
            </a:r>
            <a:endParaRPr lang="es-ES" b="1" dirty="0"/>
          </a:p>
          <a:p>
            <a:pPr lvl="3"/>
            <a:r>
              <a:rPr lang="es-ES" b="1" dirty="0"/>
              <a:t>Filtrado de características más importantes</a:t>
            </a:r>
          </a:p>
          <a:p>
            <a:pPr lvl="3"/>
            <a:r>
              <a:rPr lang="es-ES" b="1" dirty="0"/>
              <a:t>Reducción de flujo de información</a:t>
            </a:r>
          </a:p>
          <a:p>
            <a:pPr lvl="2"/>
            <a:r>
              <a:rPr lang="es-ES" dirty="0"/>
              <a:t>Convolucionales</a:t>
            </a:r>
          </a:p>
          <a:p>
            <a:pPr lvl="2"/>
            <a:r>
              <a:rPr lang="es-ES" dirty="0"/>
              <a:t>Activación</a:t>
            </a:r>
          </a:p>
          <a:p>
            <a:pPr lvl="2"/>
            <a:r>
              <a:rPr lang="es-ES" dirty="0" err="1"/>
              <a:t>Dropout</a:t>
            </a:r>
            <a:endParaRPr lang="es-ES" dirty="0"/>
          </a:p>
          <a:p>
            <a:pPr lvl="2"/>
            <a:endParaRPr lang="es-ES" dirty="0"/>
          </a:p>
          <a:p>
            <a:pPr marL="1200150" lvl="4"/>
            <a:endParaRPr lang="es-ES" dirty="0"/>
          </a:p>
          <a:p>
            <a:pPr marL="342900" lvl="1" indent="0">
              <a:buNone/>
            </a:pPr>
            <a:endParaRPr lang="es-ES"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D81175D6-E3D5-479C-BF21-B3EDE80B96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4551" y="4290501"/>
            <a:ext cx="5252446" cy="1989511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F2E48AA5-E0DD-479A-9ECF-3F41C34802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2332" y="1510617"/>
            <a:ext cx="2368425" cy="250998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12976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PlantillaDepeca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3985</TotalTime>
  <Words>2363</Words>
  <Application>Microsoft Office PowerPoint</Application>
  <PresentationFormat>Presentación en pantalla (4:3)</PresentationFormat>
  <Paragraphs>655</Paragraphs>
  <Slides>39</Slides>
  <Notes>28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39</vt:i4>
      </vt:variant>
    </vt:vector>
  </HeadingPairs>
  <TitlesOfParts>
    <vt:vector size="44" baseType="lpstr">
      <vt:lpstr>Arial</vt:lpstr>
      <vt:lpstr>Calibri</vt:lpstr>
      <vt:lpstr>Cambria Math</vt:lpstr>
      <vt:lpstr>Courier New</vt:lpstr>
      <vt:lpstr>PlantillaDepeca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Javier</dc:creator>
  <cp:lastModifiedBy>Javier Fuentes Fernández</cp:lastModifiedBy>
  <cp:revision>318</cp:revision>
  <dcterms:created xsi:type="dcterms:W3CDTF">2018-09-14T10:07:34Z</dcterms:created>
  <dcterms:modified xsi:type="dcterms:W3CDTF">2020-12-21T23:31:11Z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3082-10.1.0.5707</vt:lpwstr>
  </property>
</Properties>
</file>